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s/slide45.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diagrams/layout1.xml" ContentType="application/vnd.openxmlformats-officedocument.drawingml.diagramLayout+xml"/>
  <Override PartName="/ppt/slides/slide7.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charts/chart1.xml" ContentType="application/vnd.openxmlformats-officedocument.drawingml.chart+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s/slide66.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charts/style1.xml" ContentType="application/vnd.ms-office.chartstyl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slides/slide64.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diagrams/drawing1.xml" ContentType="application/vnd.ms-office.drawingml.diagramDrawing+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Default Extension="jpeg" ContentType="image/jpeg"/>
  <Override PartName="/ppt/slideLayouts/slideLayout3.xml" ContentType="application/vnd.openxmlformats-officedocument.presentationml.slideLayout+xml"/>
  <Override PartName="/ppt/diagrams/quickStyle1.xml" ContentType="application/vnd.openxmlformats-officedocument.drawingml.diagramStyl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Default Extension="wdp" ContentType="image/vnd.ms-photo"/>
  <Override PartName="/ppt/charts/colors1.xml" ContentType="application/vnd.ms-office.chartcolorstyle+xml"/>
  <Override PartName="/ppt/slideLayouts/slideLayout10.xml" ContentType="application/vnd.openxmlformats-officedocument.presentationml.slideLayout+xml"/>
  <Default Extension="gif" ContentType="image/gif"/>
  <Override PartName="/ppt/slides/slide8.xml" ContentType="application/vnd.openxmlformats-officedocument.presentationml.slide+xml"/>
  <Override PartName="/ppt/slides/slide49.xml" ContentType="application/vnd.openxmlformats-officedocument.presentationml.slide+xml"/>
  <Override PartName="/ppt/diagrams/data1.xml" ContentType="application/vnd.openxmlformats-officedocument.drawingml.diagramData+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Layouts/slideLayout8.xml" ContentType="application/vnd.openxmlformats-officedocument.presentationml.slideLayout+xml"/>
  <Override PartName="/ppt/diagrams/colors1.xml" ContentType="application/vnd.openxmlformats-officedocument.drawingml.diagramColor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81" r:id="rId1"/>
  </p:sldMasterIdLst>
  <p:notesMasterIdLst>
    <p:notesMasterId r:id="rId68"/>
  </p:notesMasterIdLst>
  <p:sldIdLst>
    <p:sldId id="343" r:id="rId2"/>
    <p:sldId id="259" r:id="rId3"/>
    <p:sldId id="324" r:id="rId4"/>
    <p:sldId id="325" r:id="rId5"/>
    <p:sldId id="258" r:id="rId6"/>
    <p:sldId id="326" r:id="rId7"/>
    <p:sldId id="327" r:id="rId8"/>
    <p:sldId id="328" r:id="rId9"/>
    <p:sldId id="329" r:id="rId10"/>
    <p:sldId id="332" r:id="rId11"/>
    <p:sldId id="333" r:id="rId12"/>
    <p:sldId id="334" r:id="rId13"/>
    <p:sldId id="335" r:id="rId14"/>
    <p:sldId id="336" r:id="rId15"/>
    <p:sldId id="337" r:id="rId16"/>
    <p:sldId id="338" r:id="rId17"/>
    <p:sldId id="339" r:id="rId18"/>
    <p:sldId id="340" r:id="rId19"/>
    <p:sldId id="341" r:id="rId20"/>
    <p:sldId id="342" r:id="rId21"/>
    <p:sldId id="260" r:id="rId22"/>
    <p:sldId id="299" r:id="rId23"/>
    <p:sldId id="261" r:id="rId24"/>
    <p:sldId id="262" r:id="rId25"/>
    <p:sldId id="263" r:id="rId26"/>
    <p:sldId id="264" r:id="rId27"/>
    <p:sldId id="265" r:id="rId28"/>
    <p:sldId id="266" r:id="rId29"/>
    <p:sldId id="267" r:id="rId30"/>
    <p:sldId id="268" r:id="rId31"/>
    <p:sldId id="269" r:id="rId32"/>
    <p:sldId id="270" r:id="rId33"/>
    <p:sldId id="271" r:id="rId34"/>
    <p:sldId id="272" r:id="rId35"/>
    <p:sldId id="273" r:id="rId36"/>
    <p:sldId id="274" r:id="rId37"/>
    <p:sldId id="275" r:id="rId38"/>
    <p:sldId id="276" r:id="rId39"/>
    <p:sldId id="277" r:id="rId40"/>
    <p:sldId id="278" r:id="rId41"/>
    <p:sldId id="303" r:id="rId42"/>
    <p:sldId id="289" r:id="rId43"/>
    <p:sldId id="290" r:id="rId44"/>
    <p:sldId id="291" r:id="rId45"/>
    <p:sldId id="292" r:id="rId46"/>
    <p:sldId id="293" r:id="rId47"/>
    <p:sldId id="304" r:id="rId48"/>
    <p:sldId id="294" r:id="rId49"/>
    <p:sldId id="295" r:id="rId50"/>
    <p:sldId id="296" r:id="rId51"/>
    <p:sldId id="297" r:id="rId52"/>
    <p:sldId id="318" r:id="rId53"/>
    <p:sldId id="319" r:id="rId54"/>
    <p:sldId id="320" r:id="rId55"/>
    <p:sldId id="321" r:id="rId56"/>
    <p:sldId id="322" r:id="rId57"/>
    <p:sldId id="315" r:id="rId58"/>
    <p:sldId id="313" r:id="rId59"/>
    <p:sldId id="314" r:id="rId60"/>
    <p:sldId id="317" r:id="rId61"/>
    <p:sldId id="308" r:id="rId62"/>
    <p:sldId id="309" r:id="rId63"/>
    <p:sldId id="323" r:id="rId64"/>
    <p:sldId id="306" r:id="rId65"/>
    <p:sldId id="307" r:id="rId66"/>
    <p:sldId id="312" r:id="rId6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 xmlns:p14="http://schemas.microsoft.com/office/powerpoint/2010/main">
          <a:srgbClr val="FF0000"/>
        </p14:laserClr>
      </p:ext>
      <p:ext uri="{2FDB2607-1784-4EEB-B798-7EB5836EED8A}">
        <p14:showMediaCtrls xmlns="" xmlns:p14="http://schemas.microsoft.com/office/powerpoint/2010/main" val="1"/>
      </p:ext>
    </p:extLst>
  </p:showPr>
  <p:clrMru>
    <a:srgbClr val="000000"/>
    <a:srgbClr val="FFFFFF"/>
    <a:srgbClr val="CCFF33"/>
    <a:srgbClr val="00FF00"/>
  </p:clrMru>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4191" autoAdjust="0"/>
    <p:restoredTop sz="98934" autoAdjust="0"/>
  </p:normalViewPr>
  <p:slideViewPr>
    <p:cSldViewPr snapToGrid="0">
      <p:cViewPr varScale="1">
        <p:scale>
          <a:sx n="72" d="100"/>
          <a:sy n="72" d="100"/>
        </p:scale>
        <p:origin x="-684" y="-102"/>
      </p:cViewPr>
      <p:guideLst>
        <p:guide orient="horz" pos="2160"/>
        <p:guide pos="3840"/>
      </p:guideLst>
    </p:cSldViewPr>
  </p:slideViewPr>
  <p:notesTextViewPr>
    <p:cViewPr>
      <p:scale>
        <a:sx n="1" d="1"/>
        <a:sy n="1" d="1"/>
      </p:scale>
      <p:origin x="0" y="0"/>
    </p:cViewPr>
  </p:notesText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microsoft.com/office/2011/relationships/chartStyle" Target="style1.xml"/><Relationship Id="rId2" Type="http://schemas.microsoft.com/office/2011/relationships/chartColorStyle" Target="colors1.xml"/><Relationship Id="rId1" Type="http://schemas.openxmlformats.org/officeDocument/2006/relationships/oleObject" Target="file:///C:\Users\Pratham%20Solanki\Downloads\Child%20Labor%20Statistics\Child%20labour%20database_Oct%202014_28_28a160.xls"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1"/>
  <c:lang val="en-US"/>
  <c:chart>
    <c:title>
      <c:layout/>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plotArea>
      <c:layout>
        <c:manualLayout>
          <c:layoutTarget val="inner"/>
          <c:xMode val="edge"/>
          <c:yMode val="edge"/>
          <c:x val="2.2909581954429614E-2"/>
          <c:y val="6.1554170234534779E-2"/>
          <c:w val="0.95776674654798588"/>
          <c:h val="0.49658105162136335"/>
        </c:manualLayout>
      </c:layout>
      <c:barChart>
        <c:barDir val="col"/>
        <c:grouping val="stacked"/>
        <c:ser>
          <c:idx val="0"/>
          <c:order val="0"/>
          <c:tx>
            <c:strRef>
              <c:f>'Child labour  '!$B$5</c:f>
              <c:strCache>
                <c:ptCount val="1"/>
                <c:pt idx="0">
                  <c:v>Total (%)</c:v>
                </c:pt>
              </c:strCache>
            </c:strRef>
          </c:tx>
          <c:spPr>
            <a:solidFill>
              <a:schemeClr val="accent1"/>
            </a:solidFill>
            <a:ln>
              <a:noFill/>
            </a:ln>
            <a:effectLst/>
          </c:spPr>
          <c:cat>
            <c:strRef>
              <c:f>'Child labour  '!$A$6:$A$124</c:f>
              <c:strCache>
                <c:ptCount val="119"/>
                <c:pt idx="0">
                  <c:v>Countries and areas</c:v>
                </c:pt>
                <c:pt idx="1">
                  <c:v>Afghanistan</c:v>
                </c:pt>
                <c:pt idx="2">
                  <c:v>Albania</c:v>
                </c:pt>
                <c:pt idx="3">
                  <c:v>Algeria</c:v>
                </c:pt>
                <c:pt idx="4">
                  <c:v>Angola</c:v>
                </c:pt>
                <c:pt idx="5">
                  <c:v>Argentina</c:v>
                </c:pt>
                <c:pt idx="6">
                  <c:v>Armenia</c:v>
                </c:pt>
                <c:pt idx="7">
                  <c:v>Azerbaijan</c:v>
                </c:pt>
                <c:pt idx="8">
                  <c:v>Bahrain</c:v>
                </c:pt>
                <c:pt idx="9">
                  <c:v>Bangladesh</c:v>
                </c:pt>
                <c:pt idx="10">
                  <c:v>Belarus</c:v>
                </c:pt>
                <c:pt idx="11">
                  <c:v>Belize</c:v>
                </c:pt>
                <c:pt idx="12">
                  <c:v>Benin</c:v>
                </c:pt>
                <c:pt idx="13">
                  <c:v>Bhutan</c:v>
                </c:pt>
                <c:pt idx="14">
                  <c:v>Bolivia (Plurinational State of)</c:v>
                </c:pt>
                <c:pt idx="15">
                  <c:v>Bosnia and Herzegovina</c:v>
                </c:pt>
                <c:pt idx="16">
                  <c:v>Botswana</c:v>
                </c:pt>
                <c:pt idx="17">
                  <c:v>Brazil</c:v>
                </c:pt>
                <c:pt idx="18">
                  <c:v>Burkina Faso</c:v>
                </c:pt>
                <c:pt idx="19">
                  <c:v>Burundi</c:v>
                </c:pt>
                <c:pt idx="20">
                  <c:v>Cabo Verde</c:v>
                </c:pt>
                <c:pt idx="21">
                  <c:v>Cambodia</c:v>
                </c:pt>
                <c:pt idx="22">
                  <c:v>Cameroon</c:v>
                </c:pt>
                <c:pt idx="23">
                  <c:v>Central African Republic</c:v>
                </c:pt>
                <c:pt idx="24">
                  <c:v>Chad</c:v>
                </c:pt>
                <c:pt idx="25">
                  <c:v>Chile</c:v>
                </c:pt>
                <c:pt idx="26">
                  <c:v>Colombia</c:v>
                </c:pt>
                <c:pt idx="27">
                  <c:v>Comoros</c:v>
                </c:pt>
                <c:pt idx="28">
                  <c:v>Congo</c:v>
                </c:pt>
                <c:pt idx="29">
                  <c:v>Costa Rica</c:v>
                </c:pt>
                <c:pt idx="30">
                  <c:v>Côte d'Ivoire</c:v>
                </c:pt>
                <c:pt idx="31">
                  <c:v>Democratic Republic of the Congo</c:v>
                </c:pt>
                <c:pt idx="32">
                  <c:v>Djibouti</c:v>
                </c:pt>
                <c:pt idx="33">
                  <c:v>Dominican Republic</c:v>
                </c:pt>
                <c:pt idx="34">
                  <c:v>Ecuador</c:v>
                </c:pt>
                <c:pt idx="35">
                  <c:v>Egypt</c:v>
                </c:pt>
                <c:pt idx="36">
                  <c:v>El Salvador</c:v>
                </c:pt>
                <c:pt idx="37">
                  <c:v>Equatorial Guinea</c:v>
                </c:pt>
                <c:pt idx="38">
                  <c:v>Ethiopia</c:v>
                </c:pt>
                <c:pt idx="39">
                  <c:v>Gabon</c:v>
                </c:pt>
                <c:pt idx="40">
                  <c:v>Gambia</c:v>
                </c:pt>
                <c:pt idx="41">
                  <c:v>Georgia</c:v>
                </c:pt>
                <c:pt idx="42">
                  <c:v>Ghana</c:v>
                </c:pt>
                <c:pt idx="43">
                  <c:v>Guatemala</c:v>
                </c:pt>
                <c:pt idx="44">
                  <c:v>Guinea</c:v>
                </c:pt>
                <c:pt idx="45">
                  <c:v>Guinea-Bissau</c:v>
                </c:pt>
                <c:pt idx="46">
                  <c:v>Guyana</c:v>
                </c:pt>
                <c:pt idx="47">
                  <c:v>Haiti</c:v>
                </c:pt>
                <c:pt idx="48">
                  <c:v>Honduras</c:v>
                </c:pt>
                <c:pt idx="49">
                  <c:v>India</c:v>
                </c:pt>
                <c:pt idx="50">
                  <c:v>Indonesia</c:v>
                </c:pt>
                <c:pt idx="51">
                  <c:v>Iran (Islamic Republic of)</c:v>
                </c:pt>
                <c:pt idx="52">
                  <c:v>Iraq</c:v>
                </c:pt>
                <c:pt idx="53">
                  <c:v>Jamaica</c:v>
                </c:pt>
                <c:pt idx="54">
                  <c:v>Jordan</c:v>
                </c:pt>
                <c:pt idx="55">
                  <c:v>Kazakhstan</c:v>
                </c:pt>
                <c:pt idx="56">
                  <c:v>Kenya</c:v>
                </c:pt>
                <c:pt idx="57">
                  <c:v>Kyrgyzstan</c:v>
                </c:pt>
                <c:pt idx="58">
                  <c:v>Lao People's Democratic Republic</c:v>
                </c:pt>
                <c:pt idx="59">
                  <c:v>Lebanon</c:v>
                </c:pt>
                <c:pt idx="60">
                  <c:v>Lesotho</c:v>
                </c:pt>
                <c:pt idx="61">
                  <c:v>Liberia</c:v>
                </c:pt>
                <c:pt idx="62">
                  <c:v>Madagascar</c:v>
                </c:pt>
                <c:pt idx="63">
                  <c:v>Malawi</c:v>
                </c:pt>
                <c:pt idx="64">
                  <c:v>Mali</c:v>
                </c:pt>
                <c:pt idx="65">
                  <c:v>Mauritania</c:v>
                </c:pt>
                <c:pt idx="66">
                  <c:v>Mexico</c:v>
                </c:pt>
                <c:pt idx="67">
                  <c:v>Mongolia</c:v>
                </c:pt>
                <c:pt idx="68">
                  <c:v>Montenegro</c:v>
                </c:pt>
                <c:pt idx="69">
                  <c:v>Morocco</c:v>
                </c:pt>
                <c:pt idx="70">
                  <c:v>Mozambique</c:v>
                </c:pt>
                <c:pt idx="71">
                  <c:v>Nepal</c:v>
                </c:pt>
                <c:pt idx="72">
                  <c:v>Nicaragua</c:v>
                </c:pt>
                <c:pt idx="73">
                  <c:v>Niger</c:v>
                </c:pt>
                <c:pt idx="74">
                  <c:v>Nigeria</c:v>
                </c:pt>
                <c:pt idx="75">
                  <c:v>Panama</c:v>
                </c:pt>
                <c:pt idx="76">
                  <c:v>Paraguay</c:v>
                </c:pt>
                <c:pt idx="77">
                  <c:v>Peru</c:v>
                </c:pt>
                <c:pt idx="78">
                  <c:v>Philippines</c:v>
                </c:pt>
                <c:pt idx="79">
                  <c:v>Portugal</c:v>
                </c:pt>
                <c:pt idx="80">
                  <c:v>Republic of Moldova</c:v>
                </c:pt>
                <c:pt idx="81">
                  <c:v>Romania</c:v>
                </c:pt>
                <c:pt idx="82">
                  <c:v>Rwanda</c:v>
                </c:pt>
                <c:pt idx="83">
                  <c:v>Saint Lucia</c:v>
                </c:pt>
                <c:pt idx="84">
                  <c:v>Sao Tome and Principe</c:v>
                </c:pt>
                <c:pt idx="85">
                  <c:v>Senegal</c:v>
                </c:pt>
                <c:pt idx="86">
                  <c:v>Serbia</c:v>
                </c:pt>
                <c:pt idx="87">
                  <c:v>Sierra Leone</c:v>
                </c:pt>
                <c:pt idx="88">
                  <c:v>Somalia</c:v>
                </c:pt>
                <c:pt idx="89">
                  <c:v>State of Palestine</c:v>
                </c:pt>
                <c:pt idx="90">
                  <c:v>Suriname</c:v>
                </c:pt>
                <c:pt idx="91">
                  <c:v>Swaziland</c:v>
                </c:pt>
                <c:pt idx="92">
                  <c:v>Syrian Arab Republic</c:v>
                </c:pt>
                <c:pt idx="93">
                  <c:v>Tajikistan</c:v>
                </c:pt>
                <c:pt idx="94">
                  <c:v>Thailand</c:v>
                </c:pt>
                <c:pt idx="95">
                  <c:v>The former Yugoslav Republic of Macedonia</c:v>
                </c:pt>
                <c:pt idx="96">
                  <c:v>Timor-Leste</c:v>
                </c:pt>
                <c:pt idx="97">
                  <c:v>Togo</c:v>
                </c:pt>
                <c:pt idx="98">
                  <c:v>Trinidad and Tobago</c:v>
                </c:pt>
                <c:pt idx="99">
                  <c:v>Tunisia</c:v>
                </c:pt>
                <c:pt idx="100">
                  <c:v>Turkey</c:v>
                </c:pt>
                <c:pt idx="101">
                  <c:v>Uganda</c:v>
                </c:pt>
                <c:pt idx="102">
                  <c:v>Ukraine</c:v>
                </c:pt>
                <c:pt idx="103">
                  <c:v>United Republic of Tanzania</c:v>
                </c:pt>
                <c:pt idx="104">
                  <c:v>Uruguay</c:v>
                </c:pt>
                <c:pt idx="105">
                  <c:v>Venezuela (Bolivarian Republic of)</c:v>
                </c:pt>
                <c:pt idx="106">
                  <c:v>Viet Nam</c:v>
                </c:pt>
                <c:pt idx="107">
                  <c:v>Yemen</c:v>
                </c:pt>
                <c:pt idx="108">
                  <c:v>Zambia</c:v>
                </c:pt>
                <c:pt idx="110">
                  <c:v>Sub-Saharan Africa</c:v>
                </c:pt>
                <c:pt idx="111">
                  <c:v>Eastern and Southern Africa</c:v>
                </c:pt>
                <c:pt idx="112">
                  <c:v>West and Central Africa</c:v>
                </c:pt>
                <c:pt idx="113">
                  <c:v>Middle East and North Africa</c:v>
                </c:pt>
                <c:pt idx="114">
                  <c:v>South Asia</c:v>
                </c:pt>
                <c:pt idx="115">
                  <c:v>East Asia and Pacific</c:v>
                </c:pt>
                <c:pt idx="116">
                  <c:v>Latin America and Caribbean</c:v>
                </c:pt>
                <c:pt idx="117">
                  <c:v>CEE/CIS</c:v>
                </c:pt>
                <c:pt idx="118">
                  <c:v>Least developed countries</c:v>
                </c:pt>
              </c:strCache>
            </c:strRef>
          </c:cat>
          <c:val>
            <c:numRef>
              <c:f>'Child labour  '!$B$6:$B$124</c:f>
              <c:numCache>
                <c:formatCode>0</c:formatCode>
                <c:ptCount val="119"/>
                <c:pt idx="1">
                  <c:v>10.3</c:v>
                </c:pt>
                <c:pt idx="2">
                  <c:v>5.0999999999999996</c:v>
                </c:pt>
                <c:pt idx="3">
                  <c:v>4.7</c:v>
                </c:pt>
                <c:pt idx="4">
                  <c:v>23.5</c:v>
                </c:pt>
                <c:pt idx="5">
                  <c:v>4.4000000000000004</c:v>
                </c:pt>
                <c:pt idx="6">
                  <c:v>3.9</c:v>
                </c:pt>
                <c:pt idx="7">
                  <c:v>6.5</c:v>
                </c:pt>
                <c:pt idx="8">
                  <c:v>4.5999999999999996</c:v>
                </c:pt>
                <c:pt idx="9">
                  <c:v>12.8</c:v>
                </c:pt>
                <c:pt idx="10">
                  <c:v>1.4</c:v>
                </c:pt>
                <c:pt idx="11">
                  <c:v>5.8</c:v>
                </c:pt>
                <c:pt idx="12">
                  <c:v>15.3</c:v>
                </c:pt>
                <c:pt idx="13">
                  <c:v>2.9</c:v>
                </c:pt>
                <c:pt idx="14">
                  <c:v>26.4</c:v>
                </c:pt>
                <c:pt idx="15">
                  <c:v>5.3</c:v>
                </c:pt>
                <c:pt idx="16">
                  <c:v>9</c:v>
                </c:pt>
                <c:pt idx="17">
                  <c:v>8.3000000000000007</c:v>
                </c:pt>
                <c:pt idx="18">
                  <c:v>39.200000000000003</c:v>
                </c:pt>
                <c:pt idx="19">
                  <c:v>26.3</c:v>
                </c:pt>
                <c:pt idx="20">
                  <c:v>6.4</c:v>
                </c:pt>
                <c:pt idx="21">
                  <c:v>18.3</c:v>
                </c:pt>
                <c:pt idx="22">
                  <c:v>41.7</c:v>
                </c:pt>
                <c:pt idx="23">
                  <c:v>28.5</c:v>
                </c:pt>
                <c:pt idx="24">
                  <c:v>26.1</c:v>
                </c:pt>
                <c:pt idx="25">
                  <c:v>6.6</c:v>
                </c:pt>
                <c:pt idx="26">
                  <c:v>9.7000000000000011</c:v>
                </c:pt>
                <c:pt idx="27">
                  <c:v>22</c:v>
                </c:pt>
                <c:pt idx="28">
                  <c:v>18.399999999999999</c:v>
                </c:pt>
                <c:pt idx="29">
                  <c:v>4.0999999999999996</c:v>
                </c:pt>
                <c:pt idx="30">
                  <c:v>26.4</c:v>
                </c:pt>
                <c:pt idx="31">
                  <c:v>15</c:v>
                </c:pt>
                <c:pt idx="32">
                  <c:v>7.7</c:v>
                </c:pt>
                <c:pt idx="33">
                  <c:v>12.9</c:v>
                </c:pt>
                <c:pt idx="34">
                  <c:v>8.6</c:v>
                </c:pt>
                <c:pt idx="35">
                  <c:v>9.3000000000000007</c:v>
                </c:pt>
                <c:pt idx="36">
                  <c:v>8.5</c:v>
                </c:pt>
                <c:pt idx="37">
                  <c:v>27.8</c:v>
                </c:pt>
                <c:pt idx="38">
                  <c:v>27.4</c:v>
                </c:pt>
                <c:pt idx="39">
                  <c:v>13.4</c:v>
                </c:pt>
                <c:pt idx="40">
                  <c:v>19.2</c:v>
                </c:pt>
                <c:pt idx="41">
                  <c:v>18.399999999999999</c:v>
                </c:pt>
                <c:pt idx="42">
                  <c:v>33.9</c:v>
                </c:pt>
                <c:pt idx="43">
                  <c:v>25.8</c:v>
                </c:pt>
                <c:pt idx="44">
                  <c:v>28.3</c:v>
                </c:pt>
                <c:pt idx="45">
                  <c:v>38</c:v>
                </c:pt>
                <c:pt idx="46">
                  <c:v>16.399999999999999</c:v>
                </c:pt>
                <c:pt idx="47">
                  <c:v>24.4</c:v>
                </c:pt>
                <c:pt idx="48">
                  <c:v>14</c:v>
                </c:pt>
                <c:pt idx="49">
                  <c:v>11.8</c:v>
                </c:pt>
                <c:pt idx="50">
                  <c:v>6.9</c:v>
                </c:pt>
                <c:pt idx="51">
                  <c:v>11.4</c:v>
                </c:pt>
                <c:pt idx="52">
                  <c:v>4.7</c:v>
                </c:pt>
                <c:pt idx="53">
                  <c:v>3.3</c:v>
                </c:pt>
                <c:pt idx="54">
                  <c:v>1.6</c:v>
                </c:pt>
                <c:pt idx="55">
                  <c:v>2.2000000000000002</c:v>
                </c:pt>
                <c:pt idx="56">
                  <c:v>25.9</c:v>
                </c:pt>
                <c:pt idx="57">
                  <c:v>3.6</c:v>
                </c:pt>
                <c:pt idx="58">
                  <c:v>10.1</c:v>
                </c:pt>
                <c:pt idx="59">
                  <c:v>1.9000000000000001</c:v>
                </c:pt>
                <c:pt idx="60">
                  <c:v>22.9</c:v>
                </c:pt>
                <c:pt idx="61">
                  <c:v>20.8</c:v>
                </c:pt>
                <c:pt idx="62">
                  <c:v>22.9</c:v>
                </c:pt>
                <c:pt idx="63">
                  <c:v>25.7</c:v>
                </c:pt>
                <c:pt idx="64">
                  <c:v>21.4</c:v>
                </c:pt>
                <c:pt idx="65">
                  <c:v>14.6</c:v>
                </c:pt>
                <c:pt idx="66">
                  <c:v>6.3</c:v>
                </c:pt>
                <c:pt idx="67">
                  <c:v>10.4</c:v>
                </c:pt>
                <c:pt idx="68">
                  <c:v>9.9</c:v>
                </c:pt>
                <c:pt idx="69">
                  <c:v>8.3000000000000007</c:v>
                </c:pt>
                <c:pt idx="70">
                  <c:v>22.2</c:v>
                </c:pt>
                <c:pt idx="71">
                  <c:v>33.9</c:v>
                </c:pt>
                <c:pt idx="72">
                  <c:v>14.5</c:v>
                </c:pt>
                <c:pt idx="73">
                  <c:v>30.5</c:v>
                </c:pt>
                <c:pt idx="74">
                  <c:v>24.7</c:v>
                </c:pt>
                <c:pt idx="75">
                  <c:v>5.6</c:v>
                </c:pt>
                <c:pt idx="76">
                  <c:v>27.6</c:v>
                </c:pt>
                <c:pt idx="77">
                  <c:v>33.5</c:v>
                </c:pt>
                <c:pt idx="78">
                  <c:v>11.1</c:v>
                </c:pt>
                <c:pt idx="79">
                  <c:v>3.4</c:v>
                </c:pt>
                <c:pt idx="80">
                  <c:v>16.3</c:v>
                </c:pt>
                <c:pt idx="81">
                  <c:v>0.9</c:v>
                </c:pt>
                <c:pt idx="82">
                  <c:v>28.5</c:v>
                </c:pt>
                <c:pt idx="83">
                  <c:v>3.9</c:v>
                </c:pt>
                <c:pt idx="84">
                  <c:v>7.5</c:v>
                </c:pt>
                <c:pt idx="85">
                  <c:v>14.5</c:v>
                </c:pt>
                <c:pt idx="86">
                  <c:v>4.4000000000000004</c:v>
                </c:pt>
                <c:pt idx="87">
                  <c:v>26</c:v>
                </c:pt>
                <c:pt idx="88">
                  <c:v>49</c:v>
                </c:pt>
                <c:pt idx="89">
                  <c:v>5.7</c:v>
                </c:pt>
                <c:pt idx="90">
                  <c:v>4.0999999999999996</c:v>
                </c:pt>
                <c:pt idx="91">
                  <c:v>7.3</c:v>
                </c:pt>
                <c:pt idx="92">
                  <c:v>4</c:v>
                </c:pt>
                <c:pt idx="93">
                  <c:v>10</c:v>
                </c:pt>
                <c:pt idx="94">
                  <c:v>8.3000000000000007</c:v>
                </c:pt>
                <c:pt idx="95">
                  <c:v>12.5</c:v>
                </c:pt>
                <c:pt idx="96">
                  <c:v>4.2</c:v>
                </c:pt>
                <c:pt idx="97">
                  <c:v>28.3</c:v>
                </c:pt>
                <c:pt idx="98">
                  <c:v>0.70000000000000018</c:v>
                </c:pt>
                <c:pt idx="99">
                  <c:v>2.1</c:v>
                </c:pt>
                <c:pt idx="100">
                  <c:v>5.9</c:v>
                </c:pt>
                <c:pt idx="101">
                  <c:v>16.3</c:v>
                </c:pt>
                <c:pt idx="102">
                  <c:v>2.4</c:v>
                </c:pt>
                <c:pt idx="103">
                  <c:v>21.1</c:v>
                </c:pt>
                <c:pt idx="104">
                  <c:v>7.9</c:v>
                </c:pt>
                <c:pt idx="105">
                  <c:v>7.7</c:v>
                </c:pt>
                <c:pt idx="106">
                  <c:v>6.9</c:v>
                </c:pt>
                <c:pt idx="107">
                  <c:v>22.7</c:v>
                </c:pt>
                <c:pt idx="108">
                  <c:v>40.6</c:v>
                </c:pt>
                <c:pt idx="110">
                  <c:v>24.971247439998031</c:v>
                </c:pt>
                <c:pt idx="111">
                  <c:v>25.260535889918035</c:v>
                </c:pt>
                <c:pt idx="112">
                  <c:v>24.799218281626754</c:v>
                </c:pt>
                <c:pt idx="113">
                  <c:v>8.9084092406975373</c:v>
                </c:pt>
                <c:pt idx="114">
                  <c:v>12.367478968427418</c:v>
                </c:pt>
                <c:pt idx="115">
                  <c:v>8.395057888152067</c:v>
                </c:pt>
                <c:pt idx="116">
                  <c:v>10.977444542743946</c:v>
                </c:pt>
                <c:pt idx="117">
                  <c:v>5.4203979379734557</c:v>
                </c:pt>
                <c:pt idx="118">
                  <c:v>21.66566265315339</c:v>
                </c:pt>
              </c:numCache>
            </c:numRef>
          </c:val>
        </c:ser>
        <c:overlap val="100"/>
        <c:axId val="113036288"/>
        <c:axId val="60297600"/>
      </c:barChart>
      <c:catAx>
        <c:axId val="113036288"/>
        <c:scaling>
          <c:orientation val="minMax"/>
        </c:scaling>
        <c:axPos val="b"/>
        <c:numFmt formatCode="General" sourceLinked="1"/>
        <c:maj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0297600"/>
        <c:crosses val="autoZero"/>
        <c:auto val="1"/>
        <c:lblAlgn val="ctr"/>
        <c:lblOffset val="100"/>
      </c:catAx>
      <c:valAx>
        <c:axId val="60297600"/>
        <c:scaling>
          <c:orientation val="minMax"/>
        </c:scaling>
        <c:axPos val="l"/>
        <c:majorGridlines>
          <c:spPr>
            <a:ln w="9525" cap="flat" cmpd="sng" algn="ctr">
              <a:solidFill>
                <a:schemeClr val="tx1">
                  <a:lumMod val="15000"/>
                  <a:lumOff val="85000"/>
                </a:schemeClr>
              </a:solidFill>
              <a:round/>
            </a:ln>
            <a:effectLst/>
          </c:spPr>
        </c:majorGridlines>
        <c:numFmt formatCode="General" sourceLinked="1"/>
        <c:maj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3036288"/>
        <c:crosses val="autoZero"/>
        <c:crossBetween val="between"/>
      </c:valAx>
      <c:spPr>
        <a:noFill/>
        <a:ln>
          <a:noFill/>
        </a:ln>
        <a:effectLst/>
      </c:spPr>
    </c:plotArea>
    <c:plotVisOnly val="1"/>
    <c:dispBlanksAs val="gap"/>
  </c:chart>
  <c:spPr>
    <a:noFill/>
    <a:ln>
      <a:noFill/>
    </a:ln>
    <a:effectLst/>
  </c:spPr>
  <c:txPr>
    <a:bodyPr/>
    <a:lstStyle/>
    <a:p>
      <a:pPr>
        <a:defRPr/>
      </a:pPr>
      <a:endParaRPr lang="en-US"/>
    </a:p>
  </c:txPr>
  <c:externalData r:id="rId1"/>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D0E8F31-62CC-4485-9E2C-7F2DB8B124E8}" type="doc">
      <dgm:prSet loTypeId="urn:microsoft.com/office/officeart/2005/8/layout/radial6" loCatId="cycle" qsTypeId="urn:microsoft.com/office/officeart/2005/8/quickstyle/simple1" qsCatId="simple" csTypeId="urn:microsoft.com/office/officeart/2005/8/colors/accent1_2" csCatId="accent1" phldr="1"/>
      <dgm:spPr/>
      <dgm:t>
        <a:bodyPr/>
        <a:lstStyle/>
        <a:p>
          <a:endParaRPr lang="en-IN"/>
        </a:p>
      </dgm:t>
    </dgm:pt>
    <dgm:pt modelId="{62E8A1AF-0606-4EE8-8F30-7422705C4E85}">
      <dgm:prSet phldrT="[Text]"/>
      <dgm:spPr/>
      <dgm:t>
        <a:bodyPr/>
        <a:lstStyle/>
        <a:p>
          <a:r>
            <a:rPr lang="en-IN" dirty="0" smtClean="0"/>
            <a:t>How does child labour affects a child?</a:t>
          </a:r>
          <a:endParaRPr lang="en-IN" dirty="0"/>
        </a:p>
      </dgm:t>
    </dgm:pt>
    <dgm:pt modelId="{D6CE6DC9-E944-457B-947D-1711662EEFEB}" type="parTrans" cxnId="{3FAB9C5F-50EF-4950-9046-4B79A9765367}">
      <dgm:prSet/>
      <dgm:spPr/>
      <dgm:t>
        <a:bodyPr/>
        <a:lstStyle/>
        <a:p>
          <a:endParaRPr lang="en-IN"/>
        </a:p>
      </dgm:t>
    </dgm:pt>
    <dgm:pt modelId="{844976F8-D2D4-4655-9F4E-E90AF433E79E}" type="sibTrans" cxnId="{3FAB9C5F-50EF-4950-9046-4B79A9765367}">
      <dgm:prSet/>
      <dgm:spPr/>
      <dgm:t>
        <a:bodyPr/>
        <a:lstStyle/>
        <a:p>
          <a:endParaRPr lang="en-IN"/>
        </a:p>
      </dgm:t>
    </dgm:pt>
    <dgm:pt modelId="{E7A5DE3B-4EAD-4277-BA0A-111C16A43E06}">
      <dgm:prSet phldrT="[Text]"/>
      <dgm:spPr/>
      <dgm:t>
        <a:bodyPr/>
        <a:lstStyle/>
        <a:p>
          <a:r>
            <a:rPr lang="en-IN" dirty="0" smtClean="0"/>
            <a:t>Some children combine work and study but most of them cannot. In most cases work has negative effect on study. </a:t>
          </a:r>
          <a:endParaRPr lang="en-IN" dirty="0"/>
        </a:p>
      </dgm:t>
    </dgm:pt>
    <dgm:pt modelId="{F3C16BB4-4460-45D1-A64F-70EE85EC29E1}" type="parTrans" cxnId="{E2EB436D-15D4-4646-8A3A-C6A91168298B}">
      <dgm:prSet/>
      <dgm:spPr/>
      <dgm:t>
        <a:bodyPr/>
        <a:lstStyle/>
        <a:p>
          <a:endParaRPr lang="en-IN"/>
        </a:p>
      </dgm:t>
    </dgm:pt>
    <dgm:pt modelId="{D8AB659E-9E64-4F08-BDCD-636E5C1142B4}" type="sibTrans" cxnId="{E2EB436D-15D4-4646-8A3A-C6A91168298B}">
      <dgm:prSet/>
      <dgm:spPr/>
      <dgm:t>
        <a:bodyPr/>
        <a:lstStyle/>
        <a:p>
          <a:endParaRPr lang="en-IN"/>
        </a:p>
      </dgm:t>
    </dgm:pt>
    <dgm:pt modelId="{D6955637-34BA-40D9-9886-4C9A8B973AF0}">
      <dgm:prSet phldrT="[Text]"/>
      <dgm:spPr/>
      <dgm:t>
        <a:bodyPr/>
        <a:lstStyle/>
        <a:p>
          <a:r>
            <a:rPr lang="en-IN" dirty="0" smtClean="0"/>
            <a:t>Children can suffer negative psychological effect  from verbal, sexual behaviour from employer</a:t>
          </a:r>
          <a:endParaRPr lang="en-IN" dirty="0"/>
        </a:p>
      </dgm:t>
    </dgm:pt>
    <dgm:pt modelId="{8DA0DAEF-17DE-4EA2-B106-6CBD6D928169}" type="parTrans" cxnId="{B79DB05D-6DDC-4D89-BFB4-8E5D99CCD3E7}">
      <dgm:prSet/>
      <dgm:spPr/>
      <dgm:t>
        <a:bodyPr/>
        <a:lstStyle/>
        <a:p>
          <a:endParaRPr lang="en-IN"/>
        </a:p>
      </dgm:t>
    </dgm:pt>
    <dgm:pt modelId="{6C729C42-F82C-4902-8A5B-54C85DC95BE1}" type="sibTrans" cxnId="{B79DB05D-6DDC-4D89-BFB4-8E5D99CCD3E7}">
      <dgm:prSet/>
      <dgm:spPr/>
      <dgm:t>
        <a:bodyPr/>
        <a:lstStyle/>
        <a:p>
          <a:endParaRPr lang="en-IN"/>
        </a:p>
      </dgm:t>
    </dgm:pt>
    <dgm:pt modelId="{A4849C0D-A170-4F7F-9457-CE5B94112D52}">
      <dgm:prSet phldrT="[Text]"/>
      <dgm:spPr/>
      <dgm:t>
        <a:bodyPr/>
        <a:lstStyle/>
        <a:p>
          <a:r>
            <a:rPr lang="en-IN" dirty="0" smtClean="0"/>
            <a:t>Works  can have very harmful effects  on child’s development. In worst case he/she may die.</a:t>
          </a:r>
          <a:endParaRPr lang="en-IN" dirty="0"/>
        </a:p>
      </dgm:t>
    </dgm:pt>
    <dgm:pt modelId="{BEA62ACD-C0CC-4398-9922-2D279F087FCC}" type="parTrans" cxnId="{F132A031-3457-4A6A-BB1D-3475E2785B6E}">
      <dgm:prSet/>
      <dgm:spPr/>
      <dgm:t>
        <a:bodyPr/>
        <a:lstStyle/>
        <a:p>
          <a:endParaRPr lang="en-IN"/>
        </a:p>
      </dgm:t>
    </dgm:pt>
    <dgm:pt modelId="{ED45E2EE-2A24-4745-A5A3-65202054F508}" type="sibTrans" cxnId="{F132A031-3457-4A6A-BB1D-3475E2785B6E}">
      <dgm:prSet/>
      <dgm:spPr/>
      <dgm:t>
        <a:bodyPr/>
        <a:lstStyle/>
        <a:p>
          <a:endParaRPr lang="en-IN"/>
        </a:p>
      </dgm:t>
    </dgm:pt>
    <dgm:pt modelId="{B275A5F4-3E9F-40B5-8D9B-C4D7051C4ED5}">
      <dgm:prSet phldrT="[Text]"/>
      <dgm:spPr/>
      <dgm:t>
        <a:bodyPr/>
        <a:lstStyle/>
        <a:p>
          <a:r>
            <a:rPr lang="en-IN" dirty="0" smtClean="0"/>
            <a:t>It can help to learn important skills and pay for food and health.</a:t>
          </a:r>
          <a:endParaRPr lang="en-IN" dirty="0"/>
        </a:p>
      </dgm:t>
    </dgm:pt>
    <dgm:pt modelId="{E802916E-197F-4D1D-9E67-B621BC8B938D}" type="parTrans" cxnId="{E0D4641E-CADF-444A-A560-02B61CAFF0AA}">
      <dgm:prSet/>
      <dgm:spPr/>
      <dgm:t>
        <a:bodyPr/>
        <a:lstStyle/>
        <a:p>
          <a:endParaRPr lang="en-IN"/>
        </a:p>
      </dgm:t>
    </dgm:pt>
    <dgm:pt modelId="{28394487-5285-445C-94E5-8FC83C45BFA5}" type="sibTrans" cxnId="{E0D4641E-CADF-444A-A560-02B61CAFF0AA}">
      <dgm:prSet/>
      <dgm:spPr/>
      <dgm:t>
        <a:bodyPr/>
        <a:lstStyle/>
        <a:p>
          <a:endParaRPr lang="en-IN"/>
        </a:p>
      </dgm:t>
    </dgm:pt>
    <dgm:pt modelId="{89E9B4ED-25DB-49C9-9588-91E205B921F1}">
      <dgm:prSet phldrT="[Text]"/>
      <dgm:spPr/>
      <dgm:t>
        <a:bodyPr/>
        <a:lstStyle/>
        <a:p>
          <a:r>
            <a:rPr lang="en-IN" dirty="0" smtClean="0"/>
            <a:t>Work can strengthen self esteem of child   who feels that  he or she is contributing  for the family</a:t>
          </a:r>
          <a:endParaRPr lang="en-IN" dirty="0"/>
        </a:p>
      </dgm:t>
    </dgm:pt>
    <dgm:pt modelId="{B2C68A3F-1326-47A7-9314-8D3084507614}" type="parTrans" cxnId="{58018AE9-716A-4E24-B7A5-BF07C4EE8206}">
      <dgm:prSet/>
      <dgm:spPr/>
      <dgm:t>
        <a:bodyPr/>
        <a:lstStyle/>
        <a:p>
          <a:endParaRPr lang="en-IN"/>
        </a:p>
      </dgm:t>
    </dgm:pt>
    <dgm:pt modelId="{6307B0F3-3771-496F-9CAA-D9D7D6931D89}" type="sibTrans" cxnId="{58018AE9-716A-4E24-B7A5-BF07C4EE8206}">
      <dgm:prSet/>
      <dgm:spPr/>
      <dgm:t>
        <a:bodyPr/>
        <a:lstStyle/>
        <a:p>
          <a:endParaRPr lang="en-IN"/>
        </a:p>
      </dgm:t>
    </dgm:pt>
    <dgm:pt modelId="{4ED84D0E-EA24-4C76-8BF2-6402A3AAF9D6}" type="pres">
      <dgm:prSet presAssocID="{4D0E8F31-62CC-4485-9E2C-7F2DB8B124E8}" presName="Name0" presStyleCnt="0">
        <dgm:presLayoutVars>
          <dgm:chMax val="1"/>
          <dgm:dir/>
          <dgm:animLvl val="ctr"/>
          <dgm:resizeHandles val="exact"/>
        </dgm:presLayoutVars>
      </dgm:prSet>
      <dgm:spPr/>
      <dgm:t>
        <a:bodyPr/>
        <a:lstStyle/>
        <a:p>
          <a:endParaRPr lang="en-IN"/>
        </a:p>
      </dgm:t>
    </dgm:pt>
    <dgm:pt modelId="{660669B7-C066-4BE2-81A1-F37DB707D1E2}" type="pres">
      <dgm:prSet presAssocID="{62E8A1AF-0606-4EE8-8F30-7422705C4E85}" presName="centerShape" presStyleLbl="node0" presStyleIdx="0" presStyleCnt="1"/>
      <dgm:spPr/>
      <dgm:t>
        <a:bodyPr/>
        <a:lstStyle/>
        <a:p>
          <a:endParaRPr lang="en-IN"/>
        </a:p>
      </dgm:t>
    </dgm:pt>
    <dgm:pt modelId="{5EAF28B4-70F3-45C7-ABED-5BC4F5559D2A}" type="pres">
      <dgm:prSet presAssocID="{E7A5DE3B-4EAD-4277-BA0A-111C16A43E06}" presName="node" presStyleLbl="node1" presStyleIdx="0" presStyleCnt="5">
        <dgm:presLayoutVars>
          <dgm:bulletEnabled val="1"/>
        </dgm:presLayoutVars>
      </dgm:prSet>
      <dgm:spPr/>
      <dgm:t>
        <a:bodyPr/>
        <a:lstStyle/>
        <a:p>
          <a:endParaRPr lang="en-IN"/>
        </a:p>
      </dgm:t>
    </dgm:pt>
    <dgm:pt modelId="{2176CFD6-BB6D-48DB-BE43-84F4EB1BAA16}" type="pres">
      <dgm:prSet presAssocID="{E7A5DE3B-4EAD-4277-BA0A-111C16A43E06}" presName="dummy" presStyleCnt="0"/>
      <dgm:spPr/>
    </dgm:pt>
    <dgm:pt modelId="{79E3EFE4-0D09-4476-9F3E-7B13EBB87DC1}" type="pres">
      <dgm:prSet presAssocID="{D8AB659E-9E64-4F08-BDCD-636E5C1142B4}" presName="sibTrans" presStyleLbl="sibTrans2D1" presStyleIdx="0" presStyleCnt="5"/>
      <dgm:spPr/>
      <dgm:t>
        <a:bodyPr/>
        <a:lstStyle/>
        <a:p>
          <a:endParaRPr lang="en-IN"/>
        </a:p>
      </dgm:t>
    </dgm:pt>
    <dgm:pt modelId="{37851B1D-96CC-4832-B228-7475EF72347A}" type="pres">
      <dgm:prSet presAssocID="{D6955637-34BA-40D9-9886-4C9A8B973AF0}" presName="node" presStyleLbl="node1" presStyleIdx="1" presStyleCnt="5">
        <dgm:presLayoutVars>
          <dgm:bulletEnabled val="1"/>
        </dgm:presLayoutVars>
      </dgm:prSet>
      <dgm:spPr/>
      <dgm:t>
        <a:bodyPr/>
        <a:lstStyle/>
        <a:p>
          <a:endParaRPr lang="en-IN"/>
        </a:p>
      </dgm:t>
    </dgm:pt>
    <dgm:pt modelId="{C2060CD3-9456-4AD7-88FF-39F7D7B358F4}" type="pres">
      <dgm:prSet presAssocID="{D6955637-34BA-40D9-9886-4C9A8B973AF0}" presName="dummy" presStyleCnt="0"/>
      <dgm:spPr/>
    </dgm:pt>
    <dgm:pt modelId="{998EEAEC-95F0-414B-A332-5F8780E325CC}" type="pres">
      <dgm:prSet presAssocID="{6C729C42-F82C-4902-8A5B-54C85DC95BE1}" presName="sibTrans" presStyleLbl="sibTrans2D1" presStyleIdx="1" presStyleCnt="5"/>
      <dgm:spPr/>
      <dgm:t>
        <a:bodyPr/>
        <a:lstStyle/>
        <a:p>
          <a:endParaRPr lang="en-IN"/>
        </a:p>
      </dgm:t>
    </dgm:pt>
    <dgm:pt modelId="{C908E7BB-7F39-4AC7-AC87-9C4B7430629D}" type="pres">
      <dgm:prSet presAssocID="{A4849C0D-A170-4F7F-9457-CE5B94112D52}" presName="node" presStyleLbl="node1" presStyleIdx="2" presStyleCnt="5">
        <dgm:presLayoutVars>
          <dgm:bulletEnabled val="1"/>
        </dgm:presLayoutVars>
      </dgm:prSet>
      <dgm:spPr/>
      <dgm:t>
        <a:bodyPr/>
        <a:lstStyle/>
        <a:p>
          <a:endParaRPr lang="en-IN"/>
        </a:p>
      </dgm:t>
    </dgm:pt>
    <dgm:pt modelId="{2E1C79B5-1679-4C74-8BD1-EC70240B529E}" type="pres">
      <dgm:prSet presAssocID="{A4849C0D-A170-4F7F-9457-CE5B94112D52}" presName="dummy" presStyleCnt="0"/>
      <dgm:spPr/>
    </dgm:pt>
    <dgm:pt modelId="{C0F9364A-8F28-4995-98C3-F4DD8FBE5374}" type="pres">
      <dgm:prSet presAssocID="{ED45E2EE-2A24-4745-A5A3-65202054F508}" presName="sibTrans" presStyleLbl="sibTrans2D1" presStyleIdx="2" presStyleCnt="5"/>
      <dgm:spPr/>
      <dgm:t>
        <a:bodyPr/>
        <a:lstStyle/>
        <a:p>
          <a:endParaRPr lang="en-IN"/>
        </a:p>
      </dgm:t>
    </dgm:pt>
    <dgm:pt modelId="{52AAB262-EA61-450D-BECF-7BFD78AE7C31}" type="pres">
      <dgm:prSet presAssocID="{B275A5F4-3E9F-40B5-8D9B-C4D7051C4ED5}" presName="node" presStyleLbl="node1" presStyleIdx="3" presStyleCnt="5">
        <dgm:presLayoutVars>
          <dgm:bulletEnabled val="1"/>
        </dgm:presLayoutVars>
      </dgm:prSet>
      <dgm:spPr/>
      <dgm:t>
        <a:bodyPr/>
        <a:lstStyle/>
        <a:p>
          <a:endParaRPr lang="en-IN"/>
        </a:p>
      </dgm:t>
    </dgm:pt>
    <dgm:pt modelId="{34AF3197-1C71-4045-9729-DA21EB198A95}" type="pres">
      <dgm:prSet presAssocID="{B275A5F4-3E9F-40B5-8D9B-C4D7051C4ED5}" presName="dummy" presStyleCnt="0"/>
      <dgm:spPr/>
    </dgm:pt>
    <dgm:pt modelId="{CA123F45-B30B-49DE-91DC-2D5B388E9CDC}" type="pres">
      <dgm:prSet presAssocID="{28394487-5285-445C-94E5-8FC83C45BFA5}" presName="sibTrans" presStyleLbl="sibTrans2D1" presStyleIdx="3" presStyleCnt="5"/>
      <dgm:spPr/>
      <dgm:t>
        <a:bodyPr/>
        <a:lstStyle/>
        <a:p>
          <a:endParaRPr lang="en-IN"/>
        </a:p>
      </dgm:t>
    </dgm:pt>
    <dgm:pt modelId="{DB2D315E-4EF0-4149-8A58-57E3017CD752}" type="pres">
      <dgm:prSet presAssocID="{89E9B4ED-25DB-49C9-9588-91E205B921F1}" presName="node" presStyleLbl="node1" presStyleIdx="4" presStyleCnt="5">
        <dgm:presLayoutVars>
          <dgm:bulletEnabled val="1"/>
        </dgm:presLayoutVars>
      </dgm:prSet>
      <dgm:spPr/>
      <dgm:t>
        <a:bodyPr/>
        <a:lstStyle/>
        <a:p>
          <a:endParaRPr lang="en-IN"/>
        </a:p>
      </dgm:t>
    </dgm:pt>
    <dgm:pt modelId="{E5A2EDF5-A834-4FDB-B227-CDF9EF1A155C}" type="pres">
      <dgm:prSet presAssocID="{89E9B4ED-25DB-49C9-9588-91E205B921F1}" presName="dummy" presStyleCnt="0"/>
      <dgm:spPr/>
    </dgm:pt>
    <dgm:pt modelId="{C0E51CC9-974F-4775-9181-C3A4763D095F}" type="pres">
      <dgm:prSet presAssocID="{6307B0F3-3771-496F-9CAA-D9D7D6931D89}" presName="sibTrans" presStyleLbl="sibTrans2D1" presStyleIdx="4" presStyleCnt="5"/>
      <dgm:spPr/>
      <dgm:t>
        <a:bodyPr/>
        <a:lstStyle/>
        <a:p>
          <a:endParaRPr lang="en-IN"/>
        </a:p>
      </dgm:t>
    </dgm:pt>
  </dgm:ptLst>
  <dgm:cxnLst>
    <dgm:cxn modelId="{3FAB9C5F-50EF-4950-9046-4B79A9765367}" srcId="{4D0E8F31-62CC-4485-9E2C-7F2DB8B124E8}" destId="{62E8A1AF-0606-4EE8-8F30-7422705C4E85}" srcOrd="0" destOrd="0" parTransId="{D6CE6DC9-E944-457B-947D-1711662EEFEB}" sibTransId="{844976F8-D2D4-4655-9F4E-E90AF433E79E}"/>
    <dgm:cxn modelId="{58018AE9-716A-4E24-B7A5-BF07C4EE8206}" srcId="{62E8A1AF-0606-4EE8-8F30-7422705C4E85}" destId="{89E9B4ED-25DB-49C9-9588-91E205B921F1}" srcOrd="4" destOrd="0" parTransId="{B2C68A3F-1326-47A7-9314-8D3084507614}" sibTransId="{6307B0F3-3771-496F-9CAA-D9D7D6931D89}"/>
    <dgm:cxn modelId="{F0CE7FD2-DA7B-4A66-BC0C-1E40C01DD107}" type="presOf" srcId="{89E9B4ED-25DB-49C9-9588-91E205B921F1}" destId="{DB2D315E-4EF0-4149-8A58-57E3017CD752}" srcOrd="0" destOrd="0" presId="urn:microsoft.com/office/officeart/2005/8/layout/radial6"/>
    <dgm:cxn modelId="{F132A031-3457-4A6A-BB1D-3475E2785B6E}" srcId="{62E8A1AF-0606-4EE8-8F30-7422705C4E85}" destId="{A4849C0D-A170-4F7F-9457-CE5B94112D52}" srcOrd="2" destOrd="0" parTransId="{BEA62ACD-C0CC-4398-9922-2D279F087FCC}" sibTransId="{ED45E2EE-2A24-4745-A5A3-65202054F508}"/>
    <dgm:cxn modelId="{EDAE54F0-E66A-46E3-B728-931472761E3C}" type="presOf" srcId="{4D0E8F31-62CC-4485-9E2C-7F2DB8B124E8}" destId="{4ED84D0E-EA24-4C76-8BF2-6402A3AAF9D6}" srcOrd="0" destOrd="0" presId="urn:microsoft.com/office/officeart/2005/8/layout/radial6"/>
    <dgm:cxn modelId="{6DAFFA25-6A87-4AE3-9DD3-5ADFAD1B0925}" type="presOf" srcId="{A4849C0D-A170-4F7F-9457-CE5B94112D52}" destId="{C908E7BB-7F39-4AC7-AC87-9C4B7430629D}" srcOrd="0" destOrd="0" presId="urn:microsoft.com/office/officeart/2005/8/layout/radial6"/>
    <dgm:cxn modelId="{B1B29613-37EA-4376-AF8B-3C9C45C548F9}" type="presOf" srcId="{D6955637-34BA-40D9-9886-4C9A8B973AF0}" destId="{37851B1D-96CC-4832-B228-7475EF72347A}" srcOrd="0" destOrd="0" presId="urn:microsoft.com/office/officeart/2005/8/layout/radial6"/>
    <dgm:cxn modelId="{43C39FED-C85D-4CFE-B361-E0F19E4699B0}" type="presOf" srcId="{28394487-5285-445C-94E5-8FC83C45BFA5}" destId="{CA123F45-B30B-49DE-91DC-2D5B388E9CDC}" srcOrd="0" destOrd="0" presId="urn:microsoft.com/office/officeart/2005/8/layout/radial6"/>
    <dgm:cxn modelId="{9478385B-1B49-418A-9A3E-B2DADDB2E22D}" type="presOf" srcId="{B275A5F4-3E9F-40B5-8D9B-C4D7051C4ED5}" destId="{52AAB262-EA61-450D-BECF-7BFD78AE7C31}" srcOrd="0" destOrd="0" presId="urn:microsoft.com/office/officeart/2005/8/layout/radial6"/>
    <dgm:cxn modelId="{E2EB436D-15D4-4646-8A3A-C6A91168298B}" srcId="{62E8A1AF-0606-4EE8-8F30-7422705C4E85}" destId="{E7A5DE3B-4EAD-4277-BA0A-111C16A43E06}" srcOrd="0" destOrd="0" parTransId="{F3C16BB4-4460-45D1-A64F-70EE85EC29E1}" sibTransId="{D8AB659E-9E64-4F08-BDCD-636E5C1142B4}"/>
    <dgm:cxn modelId="{1C9D3C7B-BC3D-400E-B72A-4DA1CA9CD39C}" type="presOf" srcId="{62E8A1AF-0606-4EE8-8F30-7422705C4E85}" destId="{660669B7-C066-4BE2-81A1-F37DB707D1E2}" srcOrd="0" destOrd="0" presId="urn:microsoft.com/office/officeart/2005/8/layout/radial6"/>
    <dgm:cxn modelId="{B79DB05D-6DDC-4D89-BFB4-8E5D99CCD3E7}" srcId="{62E8A1AF-0606-4EE8-8F30-7422705C4E85}" destId="{D6955637-34BA-40D9-9886-4C9A8B973AF0}" srcOrd="1" destOrd="0" parTransId="{8DA0DAEF-17DE-4EA2-B106-6CBD6D928169}" sibTransId="{6C729C42-F82C-4902-8A5B-54C85DC95BE1}"/>
    <dgm:cxn modelId="{E0D4641E-CADF-444A-A560-02B61CAFF0AA}" srcId="{62E8A1AF-0606-4EE8-8F30-7422705C4E85}" destId="{B275A5F4-3E9F-40B5-8D9B-C4D7051C4ED5}" srcOrd="3" destOrd="0" parTransId="{E802916E-197F-4D1D-9E67-B621BC8B938D}" sibTransId="{28394487-5285-445C-94E5-8FC83C45BFA5}"/>
    <dgm:cxn modelId="{A4F95E0F-6293-4A37-9174-7707EA15607B}" type="presOf" srcId="{D8AB659E-9E64-4F08-BDCD-636E5C1142B4}" destId="{79E3EFE4-0D09-4476-9F3E-7B13EBB87DC1}" srcOrd="0" destOrd="0" presId="urn:microsoft.com/office/officeart/2005/8/layout/radial6"/>
    <dgm:cxn modelId="{4E8F9B72-8061-4AA2-92E1-6F35A4CDE9AC}" type="presOf" srcId="{6C729C42-F82C-4902-8A5B-54C85DC95BE1}" destId="{998EEAEC-95F0-414B-A332-5F8780E325CC}" srcOrd="0" destOrd="0" presId="urn:microsoft.com/office/officeart/2005/8/layout/radial6"/>
    <dgm:cxn modelId="{F71F0705-5619-4E5B-8647-547DB7379382}" type="presOf" srcId="{6307B0F3-3771-496F-9CAA-D9D7D6931D89}" destId="{C0E51CC9-974F-4775-9181-C3A4763D095F}" srcOrd="0" destOrd="0" presId="urn:microsoft.com/office/officeart/2005/8/layout/radial6"/>
    <dgm:cxn modelId="{B2C0823A-0D77-4D9D-BECF-DFA0516F5FB6}" type="presOf" srcId="{E7A5DE3B-4EAD-4277-BA0A-111C16A43E06}" destId="{5EAF28B4-70F3-45C7-ABED-5BC4F5559D2A}" srcOrd="0" destOrd="0" presId="urn:microsoft.com/office/officeart/2005/8/layout/radial6"/>
    <dgm:cxn modelId="{71FCAE49-8D75-4056-80A2-AC15B09A513A}" type="presOf" srcId="{ED45E2EE-2A24-4745-A5A3-65202054F508}" destId="{C0F9364A-8F28-4995-98C3-F4DD8FBE5374}" srcOrd="0" destOrd="0" presId="urn:microsoft.com/office/officeart/2005/8/layout/radial6"/>
    <dgm:cxn modelId="{8879909C-7894-437D-AD29-887B7F42D5D9}" type="presParOf" srcId="{4ED84D0E-EA24-4C76-8BF2-6402A3AAF9D6}" destId="{660669B7-C066-4BE2-81A1-F37DB707D1E2}" srcOrd="0" destOrd="0" presId="urn:microsoft.com/office/officeart/2005/8/layout/radial6"/>
    <dgm:cxn modelId="{7C2C5FFB-85D8-446E-90DD-DC881BF76E13}" type="presParOf" srcId="{4ED84D0E-EA24-4C76-8BF2-6402A3AAF9D6}" destId="{5EAF28B4-70F3-45C7-ABED-5BC4F5559D2A}" srcOrd="1" destOrd="0" presId="urn:microsoft.com/office/officeart/2005/8/layout/radial6"/>
    <dgm:cxn modelId="{B8D90B37-04F0-416B-9B7F-2E995442DA31}" type="presParOf" srcId="{4ED84D0E-EA24-4C76-8BF2-6402A3AAF9D6}" destId="{2176CFD6-BB6D-48DB-BE43-84F4EB1BAA16}" srcOrd="2" destOrd="0" presId="urn:microsoft.com/office/officeart/2005/8/layout/radial6"/>
    <dgm:cxn modelId="{D89ACE1C-AD5B-493E-9209-8A4410BD022A}" type="presParOf" srcId="{4ED84D0E-EA24-4C76-8BF2-6402A3AAF9D6}" destId="{79E3EFE4-0D09-4476-9F3E-7B13EBB87DC1}" srcOrd="3" destOrd="0" presId="urn:microsoft.com/office/officeart/2005/8/layout/radial6"/>
    <dgm:cxn modelId="{57C4258B-509F-44F6-ADCE-DCBD93742F0C}" type="presParOf" srcId="{4ED84D0E-EA24-4C76-8BF2-6402A3AAF9D6}" destId="{37851B1D-96CC-4832-B228-7475EF72347A}" srcOrd="4" destOrd="0" presId="urn:microsoft.com/office/officeart/2005/8/layout/radial6"/>
    <dgm:cxn modelId="{BCF6449C-2ECC-4D8E-A2E0-9393D96B293E}" type="presParOf" srcId="{4ED84D0E-EA24-4C76-8BF2-6402A3AAF9D6}" destId="{C2060CD3-9456-4AD7-88FF-39F7D7B358F4}" srcOrd="5" destOrd="0" presId="urn:microsoft.com/office/officeart/2005/8/layout/radial6"/>
    <dgm:cxn modelId="{98D6A001-B7D3-4351-8A75-C471A73A4CBD}" type="presParOf" srcId="{4ED84D0E-EA24-4C76-8BF2-6402A3AAF9D6}" destId="{998EEAEC-95F0-414B-A332-5F8780E325CC}" srcOrd="6" destOrd="0" presId="urn:microsoft.com/office/officeart/2005/8/layout/radial6"/>
    <dgm:cxn modelId="{F9D93C2B-33FD-4D0E-A110-70F79DC43DF7}" type="presParOf" srcId="{4ED84D0E-EA24-4C76-8BF2-6402A3AAF9D6}" destId="{C908E7BB-7F39-4AC7-AC87-9C4B7430629D}" srcOrd="7" destOrd="0" presId="urn:microsoft.com/office/officeart/2005/8/layout/radial6"/>
    <dgm:cxn modelId="{29765C5F-C2AB-4F1D-B500-59CDF55D1018}" type="presParOf" srcId="{4ED84D0E-EA24-4C76-8BF2-6402A3AAF9D6}" destId="{2E1C79B5-1679-4C74-8BD1-EC70240B529E}" srcOrd="8" destOrd="0" presId="urn:microsoft.com/office/officeart/2005/8/layout/radial6"/>
    <dgm:cxn modelId="{EBA5F7CE-B887-4A32-9E55-AB7331FC3A6B}" type="presParOf" srcId="{4ED84D0E-EA24-4C76-8BF2-6402A3AAF9D6}" destId="{C0F9364A-8F28-4995-98C3-F4DD8FBE5374}" srcOrd="9" destOrd="0" presId="urn:microsoft.com/office/officeart/2005/8/layout/radial6"/>
    <dgm:cxn modelId="{93261052-DA99-42A2-B043-F99756E5EEC1}" type="presParOf" srcId="{4ED84D0E-EA24-4C76-8BF2-6402A3AAF9D6}" destId="{52AAB262-EA61-450D-BECF-7BFD78AE7C31}" srcOrd="10" destOrd="0" presId="urn:microsoft.com/office/officeart/2005/8/layout/radial6"/>
    <dgm:cxn modelId="{FD69346A-C730-4258-9280-2DDA8BA0BE25}" type="presParOf" srcId="{4ED84D0E-EA24-4C76-8BF2-6402A3AAF9D6}" destId="{34AF3197-1C71-4045-9729-DA21EB198A95}" srcOrd="11" destOrd="0" presId="urn:microsoft.com/office/officeart/2005/8/layout/radial6"/>
    <dgm:cxn modelId="{920C8731-D54D-4858-B7B5-B6342798D61B}" type="presParOf" srcId="{4ED84D0E-EA24-4C76-8BF2-6402A3AAF9D6}" destId="{CA123F45-B30B-49DE-91DC-2D5B388E9CDC}" srcOrd="12" destOrd="0" presId="urn:microsoft.com/office/officeart/2005/8/layout/radial6"/>
    <dgm:cxn modelId="{3E0AA659-0046-4444-86B8-FC3CD9D7B80B}" type="presParOf" srcId="{4ED84D0E-EA24-4C76-8BF2-6402A3AAF9D6}" destId="{DB2D315E-4EF0-4149-8A58-57E3017CD752}" srcOrd="13" destOrd="0" presId="urn:microsoft.com/office/officeart/2005/8/layout/radial6"/>
    <dgm:cxn modelId="{CBB000BB-66B1-45E5-8E2C-EC5B814D7E52}" type="presParOf" srcId="{4ED84D0E-EA24-4C76-8BF2-6402A3AAF9D6}" destId="{E5A2EDF5-A834-4FDB-B227-CDF9EF1A155C}" srcOrd="14" destOrd="0" presId="urn:microsoft.com/office/officeart/2005/8/layout/radial6"/>
    <dgm:cxn modelId="{73FBECBE-E92D-4D87-BB05-47A384D07123}" type="presParOf" srcId="{4ED84D0E-EA24-4C76-8BF2-6402A3AAF9D6}" destId="{C0E51CC9-974F-4775-9181-C3A4763D095F}" srcOrd="15" destOrd="0" presId="urn:microsoft.com/office/officeart/2005/8/layout/radial6"/>
  </dgm:cxnLst>
  <dgm:bg/>
  <dgm:whole/>
  <dgm:extLst>
    <a:ext uri="http://schemas.microsoft.com/office/drawing/2008/diagram">
      <dsp:dataModelExt xmlns=""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0D50509-0822-41D1-BFF8-167C88F1342F}" type="datetimeFigureOut">
              <a:rPr lang="en-US" smtClean="0"/>
              <a:pPr/>
              <a:t>24-Apr-16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5252283-B2CC-420E-A917-FE8DF7F4F90E}" type="slidenum">
              <a:rPr lang="en-US" smtClean="0"/>
              <a:pPr/>
              <a:t>‹#›</a:t>
            </a:fld>
            <a:endParaRPr lang="en-US"/>
          </a:p>
        </p:txBody>
      </p:sp>
    </p:spTree>
    <p:extLst>
      <p:ext uri="{BB962C8B-B14F-4D97-AF65-F5344CB8AC3E}">
        <p14:creationId xmlns="" xmlns:p14="http://schemas.microsoft.com/office/powerpoint/2010/main" val="27845414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www.youthkiawaaz.com/2010/09/saving-face-why-our-pupils-suffer-for-our-honour/"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Simply making </a:t>
            </a:r>
            <a:r>
              <a:rPr lang="en-US" sz="1200" b="1" i="0" u="none" strike="noStrike" kern="1200" dirty="0" smtClean="0">
                <a:solidFill>
                  <a:schemeClr val="tx1"/>
                </a:solidFill>
                <a:effectLst/>
                <a:latin typeface="+mn-lt"/>
                <a:ea typeface="+mn-ea"/>
                <a:cs typeface="+mn-cs"/>
                <a:hlinkClick r:id="rId3"/>
              </a:rPr>
              <a:t>primary education</a:t>
            </a:r>
            <a:r>
              <a:rPr lang="en-US" sz="1200" b="0" i="0" kern="1200" dirty="0" smtClean="0">
                <a:solidFill>
                  <a:schemeClr val="tx1"/>
                </a:solidFill>
                <a:effectLst/>
                <a:latin typeface="+mn-lt"/>
                <a:ea typeface="+mn-ea"/>
                <a:cs typeface="+mn-cs"/>
              </a:rPr>
              <a:t> free and compulsory is not the all-out option. Ensuring its delivery is the important aspect.</a:t>
            </a:r>
            <a:endParaRPr lang="en-US" dirty="0"/>
          </a:p>
        </p:txBody>
      </p:sp>
      <p:sp>
        <p:nvSpPr>
          <p:cNvPr id="4" name="Slide Number Placeholder 3"/>
          <p:cNvSpPr>
            <a:spLocks noGrp="1"/>
          </p:cNvSpPr>
          <p:nvPr>
            <p:ph type="sldNum" sz="quarter" idx="10"/>
          </p:nvPr>
        </p:nvSpPr>
        <p:spPr/>
        <p:txBody>
          <a:bodyPr/>
          <a:lstStyle/>
          <a:p>
            <a:fld id="{9F3253BA-2E1D-43AD-BA87-25CE4E0DA441}" type="slidenum">
              <a:rPr lang="en-US" smtClean="0"/>
              <a:pPr/>
              <a:t>8</a:t>
            </a:fld>
            <a:endParaRPr lang="en-US"/>
          </a:p>
        </p:txBody>
      </p:sp>
    </p:spTree>
    <p:extLst>
      <p:ext uri="{BB962C8B-B14F-4D97-AF65-F5344CB8AC3E}">
        <p14:creationId xmlns="" xmlns:p14="http://schemas.microsoft.com/office/powerpoint/2010/main" val="5939568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905001"/>
            <a:ext cx="10058400" cy="2593975"/>
          </a:xfrm>
        </p:spPr>
        <p:txBody>
          <a:bodyPr anchor="b"/>
          <a:lstStyle>
            <a:lvl1pPr>
              <a:defRPr sz="6600">
                <a:ln>
                  <a:noFill/>
                </a:ln>
                <a:solidFill>
                  <a:schemeClr val="tx2"/>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914400" y="4572000"/>
            <a:ext cx="8615680" cy="1066800"/>
          </a:xfrm>
        </p:spPr>
        <p:txBody>
          <a:bodyPr anchor="t">
            <a:normAutofit/>
          </a:bodyPr>
          <a:lstStyle>
            <a:lvl1pPr marL="0" indent="0" algn="l">
              <a:buNone/>
              <a:defRPr sz="20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pPr/>
              <a:t>24-Apr-16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8A87A34-81AB-432B-8DAE-1953F412C126}" type="datetimeFigureOut">
              <a:rPr lang="en-US" smtClean="0"/>
              <a:pPr/>
              <a:t>24-Apr-16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336800" cy="5851525"/>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8A87A34-81AB-432B-8DAE-1953F412C126}" type="datetimeFigureOut">
              <a:rPr lang="en-US" smtClean="0"/>
              <a:pPr/>
              <a:t>24-Apr-16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8A87A34-81AB-432B-8DAE-1953F412C126}" type="datetimeFigureOut">
              <a:rPr lang="en-US" smtClean="0"/>
              <a:pPr/>
              <a:t>24-Apr-16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5" y="5486400"/>
            <a:ext cx="10212916" cy="1168400"/>
          </a:xfrm>
        </p:spPr>
        <p:txBody>
          <a:bodyPr anchor="t"/>
          <a:lstStyle>
            <a:lvl1pPr algn="l">
              <a:defRPr sz="36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963085" y="3852863"/>
            <a:ext cx="8180916" cy="1633538"/>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24-Apr-16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536192"/>
            <a:ext cx="4876800" cy="45902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892800" y="1536192"/>
            <a:ext cx="4876800" cy="45902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pPr/>
              <a:t>24-Apr-16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600" y="1535113"/>
            <a:ext cx="4876800" cy="639762"/>
          </a:xfrm>
        </p:spPr>
        <p:txBody>
          <a:bodyPr anchor="b">
            <a:noAutofit/>
          </a:bodyPr>
          <a:lstStyle>
            <a:lvl1pPr marL="0" indent="0" algn="ctr">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0" y="2174875"/>
            <a:ext cx="487680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892800" y="1535113"/>
            <a:ext cx="4876800" cy="639762"/>
          </a:xfrm>
        </p:spPr>
        <p:txBody>
          <a:bodyPr anchor="b">
            <a:noAutofit/>
          </a:bodyPr>
          <a:lstStyle>
            <a:lvl1pPr marL="0" indent="0" algn="ctr">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892800" y="2174875"/>
            <a:ext cx="487680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48A87A34-81AB-432B-8DAE-1953F412C126}" type="datetimeFigureOut">
              <a:rPr lang="en-US" smtClean="0"/>
              <a:pPr/>
              <a:t>24-Apr-16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48A87A34-81AB-432B-8DAE-1953F412C126}" type="datetimeFigureOut">
              <a:rPr lang="en-US" smtClean="0"/>
              <a:pPr/>
              <a:t>24-Apr-16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pPr/>
              <a:t>24-Apr-16</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06401" y="5495544"/>
            <a:ext cx="10363200" cy="594360"/>
          </a:xfrm>
        </p:spPr>
        <p:txBody>
          <a:bodyPr anchor="b"/>
          <a:lstStyle>
            <a:lvl1pPr algn="ctr">
              <a:defRPr sz="2200" b="1"/>
            </a:lvl1pPr>
          </a:lstStyle>
          <a:p>
            <a:r>
              <a:rPr lang="en-US" smtClean="0"/>
              <a:t>Click to edit Master title style</a:t>
            </a:r>
            <a:endParaRPr lang="en-US" dirty="0"/>
          </a:p>
        </p:txBody>
      </p:sp>
      <p:sp>
        <p:nvSpPr>
          <p:cNvPr id="4" name="Text Placeholder 3"/>
          <p:cNvSpPr>
            <a:spLocks noGrp="1"/>
          </p:cNvSpPr>
          <p:nvPr>
            <p:ph type="body" sz="half" idx="2"/>
          </p:nvPr>
        </p:nvSpPr>
        <p:spPr>
          <a:xfrm>
            <a:off x="406400" y="6096000"/>
            <a:ext cx="10363201" cy="6096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24-Apr-16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
        <p:nvSpPr>
          <p:cNvPr id="9" name="Content Placeholder 8"/>
          <p:cNvSpPr>
            <a:spLocks noGrp="1"/>
          </p:cNvSpPr>
          <p:nvPr>
            <p:ph sz="quarter" idx="13"/>
          </p:nvPr>
        </p:nvSpPr>
        <p:spPr>
          <a:xfrm>
            <a:off x="406400" y="381000"/>
            <a:ext cx="10363200" cy="494284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02336" y="5495278"/>
            <a:ext cx="10363200" cy="594626"/>
          </a:xfrm>
        </p:spPr>
        <p:txBody>
          <a:bodyPr anchor="b"/>
          <a:lstStyle>
            <a:lvl1pPr algn="ctr">
              <a:defRPr sz="2200" b="1">
                <a:ln>
                  <a:noFill/>
                </a:ln>
                <a:solidFill>
                  <a:schemeClr val="tx2"/>
                </a:solidFill>
              </a:defRPr>
            </a:lvl1pPr>
          </a:lstStyle>
          <a:p>
            <a:r>
              <a:rPr lang="en-US" smtClean="0"/>
              <a:t>Click to edit Master title style</a:t>
            </a:r>
            <a:endParaRPr lang="en-US" dirty="0"/>
          </a:p>
        </p:txBody>
      </p:sp>
      <p:sp>
        <p:nvSpPr>
          <p:cNvPr id="3" name="Picture Placeholder 2"/>
          <p:cNvSpPr>
            <a:spLocks noGrp="1"/>
          </p:cNvSpPr>
          <p:nvPr>
            <p:ph type="pic" idx="1"/>
          </p:nvPr>
        </p:nvSpPr>
        <p:spPr>
          <a:xfrm>
            <a:off x="0" y="0"/>
            <a:ext cx="11277600" cy="54864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402336" y="6096000"/>
            <a:ext cx="10363200" cy="612648"/>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8" name="Date Placeholder 7"/>
          <p:cNvSpPr>
            <a:spLocks noGrp="1"/>
          </p:cNvSpPr>
          <p:nvPr>
            <p:ph type="dt" sz="half" idx="10"/>
          </p:nvPr>
        </p:nvSpPr>
        <p:spPr/>
        <p:txBody>
          <a:bodyPr/>
          <a:lstStyle/>
          <a:p>
            <a:fld id="{48A87A34-81AB-432B-8DAE-1953F412C126}" type="datetimeFigureOut">
              <a:rPr lang="en-US" smtClean="0"/>
              <a:pPr/>
              <a:t>24-Apr-16</a:t>
            </a:fld>
            <a:endParaRPr lang="en-US" dirty="0"/>
          </a:p>
        </p:txBody>
      </p:sp>
      <p:sp>
        <p:nvSpPr>
          <p:cNvPr id="9" name="Slide Number Placeholder 8"/>
          <p:cNvSpPr>
            <a:spLocks noGrp="1"/>
          </p:cNvSpPr>
          <p:nvPr>
            <p:ph type="sldNum" sz="quarter" idx="11"/>
          </p:nvPr>
        </p:nvSpPr>
        <p:spPr/>
        <p:txBody>
          <a:bodyPr/>
          <a:lstStyle/>
          <a:p>
            <a:fld id="{6D22F896-40B5-4ADD-8801-0D06FADFA095}" type="slidenum">
              <a:rPr lang="en-US" smtClean="0"/>
              <a:pPr/>
              <a:t>‹#›</a:t>
            </a:fld>
            <a:endParaRPr lang="en-US" dirty="0"/>
          </a:p>
        </p:txBody>
      </p:sp>
      <p:sp>
        <p:nvSpPr>
          <p:cNvPr id="10" name="Footer Placeholder 9"/>
          <p:cNvSpPr>
            <a:spLocks noGrp="1"/>
          </p:cNvSpPr>
          <p:nvPr>
            <p:ph type="ftr" sz="quarter" idx="12"/>
          </p:nvPr>
        </p:nvSpPr>
        <p:spPr/>
        <p:txBody>
          <a:bodyPr/>
          <a:lstStyle/>
          <a:p>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160000" cy="1143000"/>
          </a:xfrm>
          <a:prstGeom prst="rect">
            <a:avLst/>
          </a:prstGeom>
        </p:spPr>
        <p:txBody>
          <a:bodyPr vert="horz" lIns="91440" tIns="45720" rIns="91440" bIns="45720" rtlCol="0" anchor="ctr">
            <a:noAutofit/>
          </a:bodyPr>
          <a:lstStyle/>
          <a:p>
            <a:r>
              <a:rPr lang="en-US" smtClean="0"/>
              <a:t>Click to edit Master title style</a:t>
            </a:r>
            <a:endParaRPr lang="en-US" dirty="0"/>
          </a:p>
        </p:txBody>
      </p:sp>
      <p:sp>
        <p:nvSpPr>
          <p:cNvPr id="3" name="Text Placeholder 2"/>
          <p:cNvSpPr>
            <a:spLocks noGrp="1"/>
          </p:cNvSpPr>
          <p:nvPr>
            <p:ph type="body" idx="1"/>
          </p:nvPr>
        </p:nvSpPr>
        <p:spPr>
          <a:xfrm>
            <a:off x="609600" y="1600200"/>
            <a:ext cx="10160000" cy="48006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Rectangle 6"/>
          <p:cNvSpPr/>
          <p:nvPr/>
        </p:nvSpPr>
        <p:spPr>
          <a:xfrm>
            <a:off x="11277600" y="0"/>
            <a:ext cx="9144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11277600" y="5486400"/>
            <a:ext cx="914400" cy="685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4"/>
          </p:nvPr>
        </p:nvSpPr>
        <p:spPr>
          <a:xfrm>
            <a:off x="11375717" y="5648960"/>
            <a:ext cx="731520" cy="396240"/>
          </a:xfrm>
          <a:prstGeom prst="bracketPair">
            <a:avLst>
              <a:gd name="adj" fmla="val 17949"/>
            </a:avLst>
          </a:prstGeom>
          <a:ln w="19050">
            <a:solidFill>
              <a:srgbClr val="FFFFFF"/>
            </a:solidFill>
          </a:ln>
        </p:spPr>
        <p:txBody>
          <a:bodyPr vert="horz" lIns="0" tIns="0" rIns="0" bIns="0" rtlCol="0" anchor="ctr"/>
          <a:lstStyle>
            <a:lvl1pPr algn="ctr">
              <a:defRPr sz="1800">
                <a:solidFill>
                  <a:srgbClr val="FFFFFF"/>
                </a:solidFill>
              </a:defRPr>
            </a:lvl1pPr>
          </a:lstStyle>
          <a:p>
            <a:fld id="{6D22F896-40B5-4ADD-8801-0D06FADFA095}" type="slidenum">
              <a:rPr lang="en-US" smtClean="0"/>
              <a:pPr/>
              <a:t>‹#›</a:t>
            </a:fld>
            <a:endParaRPr lang="en-US" dirty="0"/>
          </a:p>
        </p:txBody>
      </p:sp>
      <p:sp>
        <p:nvSpPr>
          <p:cNvPr id="5" name="Footer Placeholder 4"/>
          <p:cNvSpPr>
            <a:spLocks noGrp="1"/>
          </p:cNvSpPr>
          <p:nvPr>
            <p:ph type="ftr" sz="quarter" idx="3"/>
          </p:nvPr>
        </p:nvSpPr>
        <p:spPr>
          <a:xfrm rot="16200000">
            <a:off x="10510428" y="3987800"/>
            <a:ext cx="2367281" cy="487680"/>
          </a:xfrm>
          <a:prstGeom prst="rect">
            <a:avLst/>
          </a:prstGeom>
        </p:spPr>
        <p:txBody>
          <a:bodyPr vert="horz" lIns="91440" tIns="45720" rIns="91440" bIns="45720" rtlCol="0" anchor="ctr"/>
          <a:lstStyle>
            <a:lvl1pPr algn="r">
              <a:defRPr sz="1200">
                <a:solidFill>
                  <a:schemeClr val="bg2"/>
                </a:solidFill>
              </a:defRPr>
            </a:lvl1pPr>
          </a:lstStyle>
          <a:p>
            <a:endParaRPr lang="en-US" dirty="0"/>
          </a:p>
        </p:txBody>
      </p:sp>
      <p:sp>
        <p:nvSpPr>
          <p:cNvPr id="4" name="Date Placeholder 3"/>
          <p:cNvSpPr>
            <a:spLocks noGrp="1"/>
          </p:cNvSpPr>
          <p:nvPr>
            <p:ph type="dt" sz="half" idx="2"/>
          </p:nvPr>
        </p:nvSpPr>
        <p:spPr>
          <a:xfrm rot="16200000">
            <a:off x="10474869" y="1584960"/>
            <a:ext cx="2438399" cy="487680"/>
          </a:xfrm>
          <a:prstGeom prst="rect">
            <a:avLst/>
          </a:prstGeom>
        </p:spPr>
        <p:txBody>
          <a:bodyPr vert="horz" lIns="91440" tIns="45720" rIns="91440" bIns="45720" rtlCol="0" anchor="ctr"/>
          <a:lstStyle>
            <a:lvl1pPr algn="l">
              <a:defRPr sz="1200">
                <a:solidFill>
                  <a:schemeClr val="bg2"/>
                </a:solidFill>
              </a:defRPr>
            </a:lvl1pPr>
          </a:lstStyle>
          <a:p>
            <a:fld id="{48A87A34-81AB-432B-8DAE-1953F412C126}" type="datetimeFigureOut">
              <a:rPr lang="en-US" smtClean="0"/>
              <a:pPr/>
              <a:t>24-Apr-16</a:t>
            </a:fld>
            <a:endParaRPr lang="en-US" dirty="0"/>
          </a:p>
        </p:txBody>
      </p:sp>
    </p:spTree>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Lst>
  <p:txStyles>
    <p:titleStyle>
      <a:lvl1pPr algn="l" defTabSz="914400" rtl="0" eaLnBrk="1" latinLnBrk="0" hangingPunct="1">
        <a:spcBef>
          <a:spcPct val="0"/>
        </a:spcBef>
        <a:buNone/>
        <a:defRPr sz="4600" kern="1200" cap="none" spc="-100" baseline="0">
          <a:ln>
            <a:noFill/>
          </a:ln>
          <a:solidFill>
            <a:schemeClr val="tx2"/>
          </a:solidFill>
          <a:effectLst/>
          <a:latin typeface="+mj-lt"/>
          <a:ea typeface="+mj-ea"/>
          <a:cs typeface="+mj-cs"/>
        </a:defRPr>
      </a:lvl1pPr>
    </p:titleStyle>
    <p:bodyStyle>
      <a:lvl1pPr marL="342900" indent="-228600" algn="l" defTabSz="914400" rtl="0" eaLnBrk="1" latinLnBrk="0" hangingPunct="1">
        <a:spcBef>
          <a:spcPct val="20000"/>
        </a:spcBef>
        <a:buClr>
          <a:schemeClr val="accent1"/>
        </a:buClr>
        <a:buFont typeface="Arial" pitchFamily="34" charset="0"/>
        <a:buChar char="•"/>
        <a:defRPr sz="2200" kern="1200">
          <a:solidFill>
            <a:schemeClr val="tx1"/>
          </a:solidFill>
          <a:latin typeface="+mn-lt"/>
          <a:ea typeface="+mn-ea"/>
          <a:cs typeface="+mn-cs"/>
        </a:defRPr>
      </a:lvl1pPr>
      <a:lvl2pPr marL="640080" indent="-228600" algn="l" defTabSz="914400" rtl="0" eaLnBrk="1" latinLnBrk="0" hangingPunct="1">
        <a:spcBef>
          <a:spcPct val="20000"/>
        </a:spcBef>
        <a:buClr>
          <a:schemeClr val="accent2"/>
        </a:buClr>
        <a:buFont typeface="Arial" pitchFamily="34" charset="0"/>
        <a:buChar char="•"/>
        <a:defRPr sz="2000" kern="1200">
          <a:solidFill>
            <a:schemeClr val="tx1"/>
          </a:solidFill>
          <a:latin typeface="+mn-lt"/>
          <a:ea typeface="+mn-ea"/>
          <a:cs typeface="+mn-cs"/>
        </a:defRPr>
      </a:lvl2pPr>
      <a:lvl3pPr marL="1005840" indent="-228600" algn="l" defTabSz="914400" rtl="0" eaLnBrk="1" latinLnBrk="0" hangingPunct="1">
        <a:spcBef>
          <a:spcPct val="20000"/>
        </a:spcBef>
        <a:buClr>
          <a:schemeClr val="accent3"/>
        </a:buClr>
        <a:buFont typeface="Arial" pitchFamily="34" charset="0"/>
        <a:buChar char="•"/>
        <a:defRPr sz="1800" kern="1200">
          <a:solidFill>
            <a:schemeClr val="tx1"/>
          </a:solidFill>
          <a:latin typeface="+mn-lt"/>
          <a:ea typeface="+mn-ea"/>
          <a:cs typeface="+mn-cs"/>
        </a:defRPr>
      </a:lvl3pPr>
      <a:lvl4pPr marL="1280160" indent="-228600" algn="l" defTabSz="914400" rtl="0" eaLnBrk="1" latinLnBrk="0" hangingPunct="1">
        <a:spcBef>
          <a:spcPct val="20000"/>
        </a:spcBef>
        <a:buClr>
          <a:schemeClr val="accent4"/>
        </a:buClr>
        <a:buFont typeface="Arial" pitchFamily="34" charset="0"/>
        <a:buChar char="•"/>
        <a:defRPr sz="1600" kern="1200">
          <a:solidFill>
            <a:schemeClr val="tx1"/>
          </a:solidFill>
          <a:latin typeface="+mn-lt"/>
          <a:ea typeface="+mn-ea"/>
          <a:cs typeface="+mn-cs"/>
        </a:defRPr>
      </a:lvl4pPr>
      <a:lvl5pPr marL="1554480" indent="-228600" algn="l" defTabSz="914400" rtl="0" eaLnBrk="1" latinLnBrk="0" hangingPunct="1">
        <a:spcBef>
          <a:spcPct val="20000"/>
        </a:spcBef>
        <a:buClr>
          <a:schemeClr val="accent5"/>
        </a:buClr>
        <a:buFont typeface="Arial" pitchFamily="34" charset="0"/>
        <a:buChar char="•"/>
        <a:defRPr sz="1400" kern="1200" baseline="0">
          <a:solidFill>
            <a:schemeClr val="tx1"/>
          </a:solidFill>
          <a:latin typeface="+mn-lt"/>
          <a:ea typeface="+mn-ea"/>
          <a:cs typeface="+mn-cs"/>
        </a:defRPr>
      </a:lvl5pPr>
      <a:lvl6pPr marL="1737360" indent="-182880" algn="l" defTabSz="914400" rtl="0" eaLnBrk="1" latinLnBrk="0" hangingPunct="1">
        <a:spcBef>
          <a:spcPct val="20000"/>
        </a:spcBef>
        <a:buClr>
          <a:schemeClr val="accent1"/>
        </a:buClr>
        <a:buFont typeface="Arial" pitchFamily="34" charset="0"/>
        <a:buChar char="•"/>
        <a:defRPr sz="1400" kern="1200" baseline="0">
          <a:solidFill>
            <a:schemeClr val="tx1"/>
          </a:solidFill>
          <a:latin typeface="+mn-lt"/>
          <a:ea typeface="+mn-ea"/>
          <a:cs typeface="+mn-cs"/>
        </a:defRPr>
      </a:lvl6pPr>
      <a:lvl7pPr marL="1920240" indent="-182880" algn="l" defTabSz="914400" rtl="0" eaLnBrk="1" latinLnBrk="0" hangingPunct="1">
        <a:spcBef>
          <a:spcPct val="20000"/>
        </a:spcBef>
        <a:buClr>
          <a:schemeClr val="accent2"/>
        </a:buClr>
        <a:buFont typeface="Arial" pitchFamily="34" charset="0"/>
        <a:buChar char="•"/>
        <a:defRPr sz="1400" kern="1200">
          <a:solidFill>
            <a:schemeClr val="tx1"/>
          </a:solidFill>
          <a:latin typeface="+mn-lt"/>
          <a:ea typeface="+mn-ea"/>
          <a:cs typeface="+mn-cs"/>
        </a:defRPr>
      </a:lvl7pPr>
      <a:lvl8pPr marL="2103120" indent="-182880" algn="l" defTabSz="914400" rtl="0" eaLnBrk="1" latinLnBrk="0" hangingPunct="1">
        <a:spcBef>
          <a:spcPct val="20000"/>
        </a:spcBef>
        <a:buClr>
          <a:schemeClr val="accent3"/>
        </a:buClr>
        <a:buFont typeface="Arial" pitchFamily="34" charset="0"/>
        <a:buChar char="•"/>
        <a:defRPr sz="1400" kern="1200">
          <a:solidFill>
            <a:schemeClr val="tx1"/>
          </a:solidFill>
          <a:latin typeface="+mn-lt"/>
          <a:ea typeface="+mn-ea"/>
          <a:cs typeface="+mn-cs"/>
        </a:defRPr>
      </a:lvl8pPr>
      <a:lvl9pPr marL="2286000" indent="-182880" algn="l" defTabSz="914400" rtl="0" eaLnBrk="1" latinLnBrk="0" hangingPunct="1">
        <a:spcBef>
          <a:spcPct val="20000"/>
        </a:spcBef>
        <a:buClr>
          <a:schemeClr val="accent4"/>
        </a:buClr>
        <a:buFont typeface="Arial"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0.gi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png"/><Relationship Id="rId1" Type="http://schemas.openxmlformats.org/officeDocument/2006/relationships/slideLayout" Target="../slideLayouts/slideLayout7.xml"/><Relationship Id="rId5" Type="http://schemas.openxmlformats.org/officeDocument/2006/relationships/image" Target="../media/image34.jpeg"/><Relationship Id="rId4" Type="http://schemas.openxmlformats.org/officeDocument/2006/relationships/image" Target="../media/image33.jpe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699000" y="4533900"/>
            <a:ext cx="1231900" cy="508000"/>
          </a:xfrm>
        </p:spPr>
        <p:txBody>
          <a:bodyPr/>
          <a:lstStyle/>
          <a:p>
            <a:r>
              <a:rPr lang="en-US" dirty="0" smtClean="0"/>
              <a:t>Group-6</a:t>
            </a:r>
            <a:endParaRPr lang="en-US" dirty="0"/>
          </a:p>
        </p:txBody>
      </p:sp>
      <p:sp>
        <p:nvSpPr>
          <p:cNvPr id="4" name="Rectangle 3"/>
          <p:cNvSpPr/>
          <p:nvPr/>
        </p:nvSpPr>
        <p:spPr>
          <a:xfrm>
            <a:off x="1079500" y="2813735"/>
            <a:ext cx="8940800" cy="1323439"/>
          </a:xfrm>
          <a:prstGeom prst="rect">
            <a:avLst/>
          </a:prstGeom>
          <a:ln>
            <a:noFill/>
          </a:ln>
        </p:spPr>
        <p:txBody>
          <a:bodyPr wrap="square">
            <a:spAutoFit/>
          </a:bodyPr>
          <a:lstStyle/>
          <a:p>
            <a:pPr algn="ctr"/>
            <a:r>
              <a:rPr lang="en-US" sz="4000" b="1" dirty="0" smtClean="0">
                <a:ln w="12700">
                  <a:solidFill>
                    <a:schemeClr val="accent1">
                      <a:lumMod val="50000"/>
                    </a:schemeClr>
                  </a:solidFill>
                  <a:prstDash val="solid"/>
                </a:ln>
                <a:solidFill>
                  <a:schemeClr val="tx1">
                    <a:lumMod val="10000"/>
                    <a:lumOff val="90000"/>
                  </a:schemeClr>
                </a:solidFill>
                <a:effectLst>
                  <a:outerShdw blurRad="41275" dist="20320" dir="1800000" algn="tl" rotWithShape="0">
                    <a:srgbClr val="000000">
                      <a:alpha val="40000"/>
                    </a:srgbClr>
                  </a:outerShdw>
                </a:effectLst>
                <a:latin typeface="Bookman Old Style" panose="02050604050505020204" pitchFamily="18" charset="0"/>
                <a:cs typeface="Times New Roman" panose="02020603050405020304" pitchFamily="18" charset="0"/>
              </a:rPr>
              <a:t>"Child </a:t>
            </a:r>
            <a:r>
              <a:rPr lang="en-US" sz="4000" b="1" dirty="0" err="1" smtClean="0">
                <a:ln w="12700">
                  <a:solidFill>
                    <a:schemeClr val="accent1">
                      <a:lumMod val="50000"/>
                    </a:schemeClr>
                  </a:solidFill>
                  <a:prstDash val="solid"/>
                </a:ln>
                <a:solidFill>
                  <a:schemeClr val="tx1">
                    <a:lumMod val="10000"/>
                    <a:lumOff val="90000"/>
                  </a:schemeClr>
                </a:solidFill>
                <a:effectLst>
                  <a:outerShdw blurRad="41275" dist="20320" dir="1800000" algn="tl" rotWithShape="0">
                    <a:srgbClr val="000000">
                      <a:alpha val="40000"/>
                    </a:srgbClr>
                  </a:outerShdw>
                </a:effectLst>
                <a:latin typeface="Bookman Old Style" panose="02050604050505020204" pitchFamily="18" charset="0"/>
                <a:cs typeface="Times New Roman" panose="02020603050405020304" pitchFamily="18" charset="0"/>
              </a:rPr>
              <a:t>labour</a:t>
            </a:r>
            <a:r>
              <a:rPr lang="en-US" sz="4000" b="1" dirty="0" smtClean="0">
                <a:ln w="12700">
                  <a:solidFill>
                    <a:schemeClr val="accent1">
                      <a:lumMod val="50000"/>
                    </a:schemeClr>
                  </a:solidFill>
                  <a:prstDash val="solid"/>
                </a:ln>
                <a:solidFill>
                  <a:schemeClr val="tx1">
                    <a:lumMod val="10000"/>
                    <a:lumOff val="90000"/>
                  </a:schemeClr>
                </a:solidFill>
                <a:effectLst>
                  <a:outerShdw blurRad="41275" dist="20320" dir="1800000" algn="tl" rotWithShape="0">
                    <a:srgbClr val="000000">
                      <a:alpha val="40000"/>
                    </a:srgbClr>
                  </a:outerShdw>
                </a:effectLst>
                <a:latin typeface="Bookman Old Style" panose="02050604050505020204" pitchFamily="18" charset="0"/>
                <a:cs typeface="Times New Roman" panose="02020603050405020304" pitchFamily="18" charset="0"/>
              </a:rPr>
              <a:t> in India and its effect on </a:t>
            </a:r>
            <a:r>
              <a:rPr lang="en-US" sz="4000" b="1" dirty="0" smtClean="0">
                <a:ln w="12700">
                  <a:solidFill>
                    <a:schemeClr val="accent1">
                      <a:lumMod val="50000"/>
                    </a:schemeClr>
                  </a:solidFill>
                  <a:prstDash val="solid"/>
                </a:ln>
                <a:solidFill>
                  <a:schemeClr val="tx1">
                    <a:lumMod val="10000"/>
                    <a:lumOff val="90000"/>
                  </a:schemeClr>
                </a:solidFill>
                <a:effectLst>
                  <a:outerShdw blurRad="41275" dist="20320" dir="1800000" algn="tl" rotWithShape="0">
                    <a:srgbClr val="000000">
                      <a:alpha val="40000"/>
                    </a:srgbClr>
                  </a:outerShdw>
                </a:effectLst>
                <a:latin typeface="Bookman Old Style" panose="02050604050505020204" pitchFamily="18" charset="0"/>
                <a:cs typeface="Times New Roman" panose="02020603050405020304" pitchFamily="18" charset="0"/>
              </a:rPr>
              <a:t>Development"</a:t>
            </a:r>
            <a:endParaRPr lang="en-US" sz="4000" b="1" dirty="0">
              <a:ln w="12700">
                <a:solidFill>
                  <a:schemeClr val="accent1">
                    <a:lumMod val="50000"/>
                  </a:schemeClr>
                </a:solidFill>
                <a:prstDash val="solid"/>
              </a:ln>
              <a:solidFill>
                <a:schemeClr val="tx1">
                  <a:lumMod val="10000"/>
                  <a:lumOff val="90000"/>
                </a:schemeClr>
              </a:solidFill>
              <a:effectLst>
                <a:outerShdw blurRad="41275" dist="20320" dir="1800000" algn="tl" rotWithShape="0">
                  <a:srgbClr val="000000">
                    <a:alpha val="40000"/>
                  </a:srgbClr>
                </a:outerShdw>
              </a:effectLst>
              <a:latin typeface="Bookman Old Style" panose="02050604050505020204" pitchFamily="18" charset="0"/>
              <a:cs typeface="Times New Roman" panose="02020603050405020304" pitchFamily="18" charset="0"/>
            </a:endParaRPr>
          </a:p>
        </p:txBody>
      </p:sp>
    </p:spTree>
    <p:extLst>
      <p:ext uri="{BB962C8B-B14F-4D97-AF65-F5344CB8AC3E}">
        <p14:creationId xmlns:p14="http://schemas.microsoft.com/office/powerpoint/2010/main" xmlns="" val="36596103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28456" y="2278933"/>
            <a:ext cx="10515600" cy="1325563"/>
          </a:xfrm>
        </p:spPr>
        <p:txBody>
          <a:bodyPr/>
          <a:lstStyle/>
          <a:p>
            <a:r>
              <a:rPr lang="en-US" sz="4000" b="1"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Statistics</a:t>
            </a:r>
            <a:endParaRPr lang="en-US" sz="40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Tree>
    <p:extLst>
      <p:ext uri="{BB962C8B-B14F-4D97-AF65-F5344CB8AC3E}">
        <p14:creationId xmlns="" xmlns:p14="http://schemas.microsoft.com/office/powerpoint/2010/main" val="138426700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22230" y="168621"/>
            <a:ext cx="10160000" cy="1143000"/>
          </a:xfrm>
        </p:spPr>
        <p:txBody>
          <a:bodyPr/>
          <a:lstStyle/>
          <a:p>
            <a:r>
              <a:rPr lang="en-IN" sz="3600" b="1" dirty="0" smtClean="0">
                <a:latin typeface="Times New Roman" panose="02020603050405020304" pitchFamily="18" charset="0"/>
                <a:cs typeface="Times New Roman" panose="02020603050405020304" pitchFamily="18" charset="0"/>
              </a:rPr>
              <a:t>Total % of children in the World population</a:t>
            </a:r>
            <a:endParaRPr lang="en-IN" sz="3600" b="1" dirty="0">
              <a:latin typeface="Times New Roman" panose="02020603050405020304" pitchFamily="18" charset="0"/>
              <a:cs typeface="Times New Roman" panose="02020603050405020304" pitchFamily="18" charset="0"/>
            </a:endParaRPr>
          </a:p>
        </p:txBody>
      </p:sp>
      <p:graphicFrame>
        <p:nvGraphicFramePr>
          <p:cNvPr id="4" name="Content Placeholder 3"/>
          <p:cNvGraphicFramePr>
            <a:graphicFrameLocks noGrp="1"/>
          </p:cNvGraphicFramePr>
          <p:nvPr>
            <p:ph idx="1"/>
            <p:extLst>
              <p:ext uri="{D42A27DB-BD31-4B8C-83A1-F6EECF244321}">
                <p14:modId xmlns="" xmlns:p14="http://schemas.microsoft.com/office/powerpoint/2010/main" val="400813706"/>
              </p:ext>
            </p:extLst>
          </p:nvPr>
        </p:nvGraphicFramePr>
        <p:xfrm>
          <a:off x="0" y="1666598"/>
          <a:ext cx="11468100" cy="5191402"/>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 xmlns:p14="http://schemas.microsoft.com/office/powerpoint/2010/main" val="282453479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22346" y="172292"/>
            <a:ext cx="10515600" cy="1325563"/>
          </a:xfrm>
        </p:spPr>
        <p:txBody>
          <a:bodyPr/>
          <a:lstStyle/>
          <a:p>
            <a:r>
              <a:rPr lang="en-IN" sz="3600" b="1" dirty="0" smtClean="0">
                <a:latin typeface="Times New Roman" panose="02020603050405020304" pitchFamily="18" charset="0"/>
                <a:cs typeface="Times New Roman" panose="02020603050405020304" pitchFamily="18" charset="0"/>
              </a:rPr>
              <a:t>   State wise statistics of Child Labour in India</a:t>
            </a:r>
            <a:endParaRPr lang="en-IN" sz="3600" b="1" dirty="0">
              <a:latin typeface="Times New Roman" panose="02020603050405020304" pitchFamily="18" charset="0"/>
              <a:cs typeface="Times New Roman" panose="02020603050405020304" pitchFamily="18" charset="0"/>
            </a:endParaRPr>
          </a:p>
        </p:txBody>
      </p:sp>
      <p:pic>
        <p:nvPicPr>
          <p:cNvPr id="4" name="Content Placeholder 3"/>
          <p:cNvPicPr>
            <a:picLocks noGrp="1" noChangeAspect="1"/>
          </p:cNvPicPr>
          <p:nvPr>
            <p:ph idx="1"/>
          </p:nvPr>
        </p:nvPicPr>
        <p:blipFill>
          <a:blip r:embed="rId2">
            <a:extLst>
              <a:ext uri="{28A0092B-C50C-407E-A947-70E740481C1C}">
                <a14:useLocalDpi xmlns="" xmlns:a14="http://schemas.microsoft.com/office/drawing/2010/main" val="0"/>
              </a:ext>
            </a:extLst>
          </a:blip>
          <a:stretch>
            <a:fillRect/>
          </a:stretch>
        </p:blipFill>
        <p:spPr>
          <a:xfrm>
            <a:off x="3327400" y="1307354"/>
            <a:ext cx="4863348" cy="5504091"/>
          </a:xfrm>
        </p:spPr>
      </p:pic>
    </p:spTree>
    <p:extLst>
      <p:ext uri="{BB962C8B-B14F-4D97-AF65-F5344CB8AC3E}">
        <p14:creationId xmlns="" xmlns:p14="http://schemas.microsoft.com/office/powerpoint/2010/main" val="236465624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3700" y="248133"/>
            <a:ext cx="12911483" cy="1143000"/>
          </a:xfrm>
        </p:spPr>
        <p:txBody>
          <a:bodyPr/>
          <a:lstStyle/>
          <a:p>
            <a:r>
              <a:rPr lang="en-IN" sz="3600" b="1" dirty="0" smtClean="0">
                <a:latin typeface="Times New Roman" panose="02020603050405020304" pitchFamily="18" charset="0"/>
                <a:cs typeface="Times New Roman" panose="02020603050405020304" pitchFamily="18" charset="0"/>
              </a:rPr>
              <a:t>        Gender wise classified statistics of labour in India</a:t>
            </a:r>
            <a:endParaRPr lang="en-IN" sz="3600" b="1" dirty="0">
              <a:latin typeface="Times New Roman" panose="02020603050405020304" pitchFamily="18" charset="0"/>
              <a:cs typeface="Times New Roman" panose="02020603050405020304" pitchFamily="18" charset="0"/>
            </a:endParaRPr>
          </a:p>
        </p:txBody>
      </p:sp>
      <p:pic>
        <p:nvPicPr>
          <p:cNvPr id="4" name="Content Placeholder 3"/>
          <p:cNvPicPr>
            <a:picLocks noGrp="1" noChangeAspect="1"/>
          </p:cNvPicPr>
          <p:nvPr>
            <p:ph idx="1"/>
          </p:nvPr>
        </p:nvPicPr>
        <p:blipFill>
          <a:blip r:embed="rId2">
            <a:extLst>
              <a:ext uri="{28A0092B-C50C-407E-A947-70E740481C1C}">
                <a14:useLocalDpi xmlns="" xmlns:a14="http://schemas.microsoft.com/office/drawing/2010/main" val="0"/>
              </a:ext>
            </a:extLst>
          </a:blip>
          <a:stretch>
            <a:fillRect/>
          </a:stretch>
        </p:blipFill>
        <p:spPr>
          <a:xfrm>
            <a:off x="3414338" y="1848343"/>
            <a:ext cx="5363323" cy="4305901"/>
          </a:xfrm>
        </p:spPr>
      </p:pic>
      <p:cxnSp>
        <p:nvCxnSpPr>
          <p:cNvPr id="6" name="Straight Arrow Connector 5"/>
          <p:cNvCxnSpPr/>
          <p:nvPr/>
        </p:nvCxnSpPr>
        <p:spPr>
          <a:xfrm rot="5400000" flipH="1" flipV="1">
            <a:off x="2114550" y="3727450"/>
            <a:ext cx="17653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2032000" y="3492500"/>
            <a:ext cx="1816100" cy="276999"/>
          </a:xfrm>
          <a:prstGeom prst="rect">
            <a:avLst/>
          </a:prstGeom>
          <a:noFill/>
        </p:spPr>
        <p:txBody>
          <a:bodyPr wrap="square" rtlCol="0">
            <a:spAutoFit/>
          </a:bodyPr>
          <a:lstStyle/>
          <a:p>
            <a:r>
              <a:rPr lang="en-US" sz="1200" dirty="0" smtClean="0"/>
              <a:t>In thousands</a:t>
            </a:r>
            <a:endParaRPr lang="en-US" sz="1200" dirty="0"/>
          </a:p>
        </p:txBody>
      </p:sp>
    </p:spTree>
    <p:extLst>
      <p:ext uri="{BB962C8B-B14F-4D97-AF65-F5344CB8AC3E}">
        <p14:creationId xmlns="" xmlns:p14="http://schemas.microsoft.com/office/powerpoint/2010/main" val="327104870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84609" y="313274"/>
            <a:ext cx="10160000" cy="1143000"/>
          </a:xfrm>
        </p:spPr>
        <p:txBody>
          <a:bodyPr/>
          <a:lstStyle/>
          <a:p>
            <a:r>
              <a:rPr lang="en-IN" sz="3600" b="1" dirty="0" smtClean="0">
                <a:latin typeface="Times New Roman" panose="02020603050405020304" pitchFamily="18" charset="0"/>
                <a:cs typeface="Times New Roman" panose="02020603050405020304" pitchFamily="18" charset="0"/>
              </a:rPr>
              <a:t>Gender-cum-Age wise classified </a:t>
            </a:r>
            <a:r>
              <a:rPr lang="en-IN" sz="3600" b="1" dirty="0">
                <a:latin typeface="Times New Roman" panose="02020603050405020304" pitchFamily="18" charset="0"/>
                <a:cs typeface="Times New Roman" panose="02020603050405020304" pitchFamily="18" charset="0"/>
              </a:rPr>
              <a:t>statistics</a:t>
            </a:r>
          </a:p>
        </p:txBody>
      </p:sp>
      <p:pic>
        <p:nvPicPr>
          <p:cNvPr id="4" name="Content Placeholder 3"/>
          <p:cNvPicPr>
            <a:picLocks noGrp="1" noChangeAspect="1"/>
          </p:cNvPicPr>
          <p:nvPr>
            <p:ph idx="1"/>
          </p:nvPr>
        </p:nvPicPr>
        <p:blipFill>
          <a:blip r:embed="rId2">
            <a:extLst>
              <a:ext uri="{28A0092B-C50C-407E-A947-70E740481C1C}">
                <a14:useLocalDpi xmlns="" xmlns:a14="http://schemas.microsoft.com/office/drawing/2010/main" val="0"/>
              </a:ext>
            </a:extLst>
          </a:blip>
          <a:stretch>
            <a:fillRect/>
          </a:stretch>
        </p:blipFill>
        <p:spPr>
          <a:xfrm>
            <a:off x="2451652" y="1837494"/>
            <a:ext cx="6551957" cy="4032978"/>
          </a:xfrm>
        </p:spPr>
      </p:pic>
    </p:spTree>
    <p:extLst>
      <p:ext uri="{BB962C8B-B14F-4D97-AF65-F5344CB8AC3E}">
        <p14:creationId xmlns="" xmlns:p14="http://schemas.microsoft.com/office/powerpoint/2010/main" val="254343952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04304" y="274638"/>
            <a:ext cx="10160000" cy="1143000"/>
          </a:xfrm>
        </p:spPr>
        <p:txBody>
          <a:bodyPr/>
          <a:lstStyle/>
          <a:p>
            <a:r>
              <a:rPr lang="en-IN" sz="3600" b="1" dirty="0" smtClean="0">
                <a:latin typeface="Times New Roman" panose="02020603050405020304" pitchFamily="18" charset="0"/>
                <a:cs typeface="Times New Roman" panose="02020603050405020304" pitchFamily="18" charset="0"/>
              </a:rPr>
              <a:t>Gender-cum-Activity </a:t>
            </a:r>
            <a:r>
              <a:rPr lang="en-IN" sz="3600" b="1" dirty="0">
                <a:latin typeface="Times New Roman" panose="02020603050405020304" pitchFamily="18" charset="0"/>
                <a:cs typeface="Times New Roman" panose="02020603050405020304" pitchFamily="18" charset="0"/>
              </a:rPr>
              <a:t>wise classified statistics</a:t>
            </a:r>
          </a:p>
        </p:txBody>
      </p:sp>
      <p:pic>
        <p:nvPicPr>
          <p:cNvPr id="4" name="Content Placeholder 3"/>
          <p:cNvPicPr>
            <a:picLocks noGrp="1" noChangeAspect="1"/>
          </p:cNvPicPr>
          <p:nvPr>
            <p:ph idx="1"/>
          </p:nvPr>
        </p:nvPicPr>
        <p:blipFill>
          <a:blip r:embed="rId2">
            <a:extLst>
              <a:ext uri="{28A0092B-C50C-407E-A947-70E740481C1C}">
                <a14:useLocalDpi xmlns="" xmlns:a14="http://schemas.microsoft.com/office/drawing/2010/main" val="0"/>
              </a:ext>
            </a:extLst>
          </a:blip>
          <a:stretch>
            <a:fillRect/>
          </a:stretch>
        </p:blipFill>
        <p:spPr>
          <a:xfrm>
            <a:off x="1943100" y="1082844"/>
            <a:ext cx="7465943" cy="4479566"/>
          </a:xfrm>
        </p:spPr>
      </p:pic>
      <p:sp>
        <p:nvSpPr>
          <p:cNvPr id="3" name="TextBox 2"/>
          <p:cNvSpPr txBox="1"/>
          <p:nvPr/>
        </p:nvSpPr>
        <p:spPr>
          <a:xfrm>
            <a:off x="1459606" y="5777772"/>
            <a:ext cx="9272788" cy="369332"/>
          </a:xfrm>
          <a:prstGeom prst="rect">
            <a:avLst/>
          </a:prstGeom>
          <a:noFill/>
        </p:spPr>
        <p:txBody>
          <a:bodyPr wrap="square" rtlCol="0">
            <a:spAutoFit/>
          </a:bodyPr>
          <a:lstStyle/>
          <a:p>
            <a:r>
              <a:rPr lang="en-US" b="1" u="sng" dirty="0" smtClean="0">
                <a:latin typeface="Times New Roman" panose="02020603050405020304" pitchFamily="18" charset="0"/>
                <a:cs typeface="Times New Roman" panose="02020603050405020304" pitchFamily="18" charset="0"/>
              </a:rPr>
              <a:t>Household is the first choice for the child </a:t>
            </a:r>
            <a:r>
              <a:rPr lang="en-US" b="1" u="sng" dirty="0" err="1" smtClean="0">
                <a:latin typeface="Times New Roman" panose="02020603050405020304" pitchFamily="18" charset="0"/>
                <a:cs typeface="Times New Roman" panose="02020603050405020304" pitchFamily="18" charset="0"/>
              </a:rPr>
              <a:t>labour</a:t>
            </a:r>
            <a:r>
              <a:rPr lang="en-US" b="1" u="sng" dirty="0" smtClean="0">
                <a:latin typeface="Times New Roman" panose="02020603050405020304" pitchFamily="18" charset="0"/>
                <a:cs typeface="Times New Roman" panose="02020603050405020304" pitchFamily="18" charset="0"/>
              </a:rPr>
              <a:t> the main reason behind that is no risk </a:t>
            </a:r>
            <a:endParaRPr lang="en-US" b="1" u="sng" dirty="0">
              <a:latin typeface="Times New Roman" panose="02020603050405020304" pitchFamily="18" charset="0"/>
              <a:cs typeface="Times New Roman" panose="02020603050405020304" pitchFamily="18" charset="0"/>
            </a:endParaRPr>
          </a:p>
        </p:txBody>
      </p:sp>
    </p:spTree>
    <p:extLst>
      <p:ext uri="{BB962C8B-B14F-4D97-AF65-F5344CB8AC3E}">
        <p14:creationId xmlns="" xmlns:p14="http://schemas.microsoft.com/office/powerpoint/2010/main" val="176483860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32000" y="0"/>
            <a:ext cx="10160000" cy="1143000"/>
          </a:xfrm>
        </p:spPr>
        <p:txBody>
          <a:bodyPr/>
          <a:lstStyle/>
          <a:p>
            <a:r>
              <a:rPr lang="en-IN" sz="3600" b="1" dirty="0">
                <a:latin typeface="Times New Roman" panose="02020603050405020304" pitchFamily="18" charset="0"/>
                <a:cs typeface="Times New Roman" panose="02020603050405020304" pitchFamily="18" charset="0"/>
              </a:rPr>
              <a:t>Gender-cum-Activity wise classified statistics</a:t>
            </a:r>
          </a:p>
        </p:txBody>
      </p:sp>
      <p:pic>
        <p:nvPicPr>
          <p:cNvPr id="4" name="Content Placeholder 3"/>
          <p:cNvPicPr>
            <a:picLocks noGrp="1" noChangeAspect="1"/>
          </p:cNvPicPr>
          <p:nvPr>
            <p:ph idx="1"/>
          </p:nvPr>
        </p:nvPicPr>
        <p:blipFill>
          <a:blip r:embed="rId2">
            <a:extLst>
              <a:ext uri="{28A0092B-C50C-407E-A947-70E740481C1C}">
                <a14:useLocalDpi xmlns="" xmlns:a14="http://schemas.microsoft.com/office/drawing/2010/main" val="0"/>
              </a:ext>
            </a:extLst>
          </a:blip>
          <a:stretch>
            <a:fillRect/>
          </a:stretch>
        </p:blipFill>
        <p:spPr>
          <a:xfrm>
            <a:off x="2266800" y="901148"/>
            <a:ext cx="6746638" cy="5956853"/>
          </a:xfrm>
        </p:spPr>
      </p:pic>
    </p:spTree>
    <p:extLst>
      <p:ext uri="{BB962C8B-B14F-4D97-AF65-F5344CB8AC3E}">
        <p14:creationId xmlns="" xmlns:p14="http://schemas.microsoft.com/office/powerpoint/2010/main" val="331173026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24612" y="158728"/>
            <a:ext cx="10160000" cy="1143000"/>
          </a:xfrm>
        </p:spPr>
        <p:txBody>
          <a:bodyPr/>
          <a:lstStyle/>
          <a:p>
            <a:r>
              <a:rPr lang="en-IN" sz="3600" b="1" dirty="0" smtClean="0">
                <a:latin typeface="Times New Roman" panose="02020603050405020304" pitchFamily="18" charset="0"/>
                <a:cs typeface="Times New Roman" panose="02020603050405020304" pitchFamily="18" charset="0"/>
              </a:rPr>
              <a:t>Activity </a:t>
            </a:r>
            <a:r>
              <a:rPr lang="en-IN" sz="3600" b="1" dirty="0">
                <a:latin typeface="Times New Roman" panose="02020603050405020304" pitchFamily="18" charset="0"/>
                <a:cs typeface="Times New Roman" panose="02020603050405020304" pitchFamily="18" charset="0"/>
              </a:rPr>
              <a:t>wise classified statistics</a:t>
            </a:r>
          </a:p>
        </p:txBody>
      </p:sp>
      <p:pic>
        <p:nvPicPr>
          <p:cNvPr id="4" name="Content Placeholder 3"/>
          <p:cNvPicPr>
            <a:picLocks noGrp="1" noChangeAspect="1"/>
          </p:cNvPicPr>
          <p:nvPr>
            <p:ph idx="1"/>
          </p:nvPr>
        </p:nvPicPr>
        <p:blipFill>
          <a:blip r:embed="rId2">
            <a:extLst>
              <a:ext uri="{28A0092B-C50C-407E-A947-70E740481C1C}">
                <a14:useLocalDpi xmlns="" xmlns:a14="http://schemas.microsoft.com/office/drawing/2010/main" val="0"/>
              </a:ext>
            </a:extLst>
          </a:blip>
          <a:stretch>
            <a:fillRect/>
          </a:stretch>
        </p:blipFill>
        <p:spPr>
          <a:xfrm>
            <a:off x="1770455" y="1226570"/>
            <a:ext cx="8367018" cy="5399517"/>
          </a:xfrm>
        </p:spPr>
      </p:pic>
    </p:spTree>
    <p:extLst>
      <p:ext uri="{BB962C8B-B14F-4D97-AF65-F5344CB8AC3E}">
        <p14:creationId xmlns="" xmlns:p14="http://schemas.microsoft.com/office/powerpoint/2010/main" val="82599419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11888" y="120092"/>
            <a:ext cx="10160000" cy="1143000"/>
          </a:xfrm>
        </p:spPr>
        <p:txBody>
          <a:bodyPr/>
          <a:lstStyle/>
          <a:p>
            <a:r>
              <a:rPr lang="en-IN" sz="3600" b="1" dirty="0">
                <a:latin typeface="Times New Roman" panose="02020603050405020304" pitchFamily="18" charset="0"/>
                <a:cs typeface="Times New Roman" panose="02020603050405020304" pitchFamily="18" charset="0"/>
              </a:rPr>
              <a:t>Activity wise classified statistics</a:t>
            </a:r>
          </a:p>
        </p:txBody>
      </p:sp>
      <p:pic>
        <p:nvPicPr>
          <p:cNvPr id="4" name="Content Placeholder 3"/>
          <p:cNvPicPr>
            <a:picLocks noGrp="1" noChangeAspect="1"/>
          </p:cNvPicPr>
          <p:nvPr>
            <p:ph idx="1"/>
          </p:nvPr>
        </p:nvPicPr>
        <p:blipFill>
          <a:blip r:embed="rId2">
            <a:extLst>
              <a:ext uri="{28A0092B-C50C-407E-A947-70E740481C1C}">
                <a14:useLocalDpi xmlns="" xmlns:a14="http://schemas.microsoft.com/office/drawing/2010/main" val="0"/>
              </a:ext>
            </a:extLst>
          </a:blip>
          <a:stretch>
            <a:fillRect/>
          </a:stretch>
        </p:blipFill>
        <p:spPr>
          <a:xfrm>
            <a:off x="1420743" y="1342231"/>
            <a:ext cx="8848543" cy="5210969"/>
          </a:xfrm>
        </p:spPr>
      </p:pic>
    </p:spTree>
    <p:extLst>
      <p:ext uri="{BB962C8B-B14F-4D97-AF65-F5344CB8AC3E}">
        <p14:creationId xmlns="" xmlns:p14="http://schemas.microsoft.com/office/powerpoint/2010/main" val="77118913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03561" y="184486"/>
            <a:ext cx="10160000" cy="1143000"/>
          </a:xfrm>
        </p:spPr>
        <p:txBody>
          <a:bodyPr/>
          <a:lstStyle/>
          <a:p>
            <a:r>
              <a:rPr lang="en-IN" sz="3600" b="1" dirty="0" smtClean="0">
                <a:latin typeface="Times New Roman" panose="02020603050405020304" pitchFamily="18" charset="0"/>
                <a:cs typeface="Times New Roman" panose="02020603050405020304" pitchFamily="18" charset="0"/>
              </a:rPr>
              <a:t>Children death statistics</a:t>
            </a:r>
            <a:endParaRPr lang="en-IN" sz="3600" b="1" dirty="0">
              <a:latin typeface="Times New Roman" panose="02020603050405020304" pitchFamily="18" charset="0"/>
              <a:cs typeface="Times New Roman" panose="02020603050405020304" pitchFamily="18" charset="0"/>
            </a:endParaRPr>
          </a:p>
        </p:txBody>
      </p:sp>
      <p:pic>
        <p:nvPicPr>
          <p:cNvPr id="4" name="Content Placeholder 3"/>
          <p:cNvPicPr>
            <a:picLocks noGrp="1" noChangeAspect="1"/>
          </p:cNvPicPr>
          <p:nvPr>
            <p:ph idx="1"/>
          </p:nvPr>
        </p:nvPicPr>
        <p:blipFill>
          <a:blip r:embed="rId2">
            <a:extLst>
              <a:ext uri="{28A0092B-C50C-407E-A947-70E740481C1C}">
                <a14:useLocalDpi xmlns="" xmlns:a14="http://schemas.microsoft.com/office/drawing/2010/main" val="0"/>
              </a:ext>
            </a:extLst>
          </a:blip>
          <a:stretch>
            <a:fillRect/>
          </a:stretch>
        </p:blipFill>
        <p:spPr>
          <a:xfrm>
            <a:off x="2621901" y="1234210"/>
            <a:ext cx="6917883" cy="5188412"/>
          </a:xfrm>
        </p:spPr>
      </p:pic>
    </p:spTree>
    <p:extLst>
      <p:ext uri="{BB962C8B-B14F-4D97-AF65-F5344CB8AC3E}">
        <p14:creationId xmlns="" xmlns:p14="http://schemas.microsoft.com/office/powerpoint/2010/main" val="129332195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hild labour.jpg"/>
          <p:cNvPicPr>
            <a:picLocks noChangeAspect="1"/>
          </p:cNvPicPr>
          <p:nvPr/>
        </p:nvPicPr>
        <p:blipFill>
          <a:blip r:embed="rId2">
            <a:extLst>
              <a:ext uri="{BEBA8EAE-BF5A-486C-A8C5-ECC9F3942E4B}">
                <a14:imgProps xmlns="" xmlns:a14="http://schemas.microsoft.com/office/drawing/2010/main">
                  <a14:imgLayer r:embed="rId3">
                    <a14:imgEffect>
                      <a14:brightnessContrast bright="-50000"/>
                    </a14:imgEffect>
                  </a14:imgLayer>
                </a14:imgProps>
              </a:ext>
              <a:ext uri="{28A0092B-C50C-407E-A947-70E740481C1C}">
                <a14:useLocalDpi xmlns="" xmlns:a14="http://schemas.microsoft.com/office/drawing/2010/main" val="0"/>
              </a:ext>
            </a:extLst>
          </a:blip>
          <a:srcRect/>
          <a:stretch>
            <a:fillRect/>
          </a:stretch>
        </p:blipFill>
        <p:spPr bwMode="blackGray">
          <a:xfrm>
            <a:off x="0" y="1"/>
            <a:ext cx="12192000" cy="6858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Rectangle 1"/>
          <p:cNvSpPr/>
          <p:nvPr/>
        </p:nvSpPr>
        <p:spPr>
          <a:xfrm>
            <a:off x="343437" y="2821421"/>
            <a:ext cx="11848563" cy="461665"/>
          </a:xfrm>
          <a:prstGeom prst="rect">
            <a:avLst/>
          </a:prstGeom>
        </p:spPr>
        <p:txBody>
          <a:bodyPr wrap="square">
            <a:spAutoFit/>
          </a:bodyPr>
          <a:lstStyle/>
          <a:p>
            <a:pPr marL="457200" indent="-457200"/>
            <a:r>
              <a:rPr lang="en-US" sz="2100" dirty="0">
                <a:solidFill>
                  <a:srgbClr val="FFFF00"/>
                </a:solidFill>
                <a:latin typeface="Times New Roman" panose="02020603050405020304" pitchFamily="18" charset="0"/>
                <a:cs typeface="Times New Roman" panose="02020603050405020304" pitchFamily="18" charset="0"/>
              </a:rPr>
              <a:t>Children </a:t>
            </a:r>
            <a:r>
              <a:rPr lang="en-US" sz="2100" dirty="0" smtClean="0">
                <a:solidFill>
                  <a:srgbClr val="FFFF00"/>
                </a:solidFill>
                <a:latin typeface="Times New Roman" panose="02020603050405020304" pitchFamily="18" charset="0"/>
                <a:cs typeface="Times New Roman" panose="02020603050405020304" pitchFamily="18" charset="0"/>
              </a:rPr>
              <a:t>are </a:t>
            </a:r>
            <a:r>
              <a:rPr lang="en-US" sz="2100" u="sng" dirty="0" smtClean="0">
                <a:solidFill>
                  <a:srgbClr val="FFFF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future </a:t>
            </a:r>
            <a:r>
              <a:rPr lang="en-US" sz="2100" u="sng" dirty="0">
                <a:solidFill>
                  <a:srgbClr val="FFFF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citizens</a:t>
            </a:r>
            <a:r>
              <a:rPr lang="en-US" sz="2100" dirty="0">
                <a:solidFill>
                  <a:srgbClr val="FFFF00"/>
                </a:solidFill>
                <a:latin typeface="Times New Roman" panose="02020603050405020304" pitchFamily="18" charset="0"/>
                <a:cs typeface="Times New Roman" panose="02020603050405020304" pitchFamily="18" charset="0"/>
              </a:rPr>
              <a:t> of the Nation and their adequate development is at most priority of the country</a:t>
            </a:r>
            <a:r>
              <a:rPr lang="en-US" sz="2400" dirty="0">
                <a:solidFill>
                  <a:srgbClr val="FFFF00"/>
                </a:solidFill>
                <a:latin typeface="Times New Roman" panose="02020603050405020304" pitchFamily="18" charset="0"/>
                <a:cs typeface="Times New Roman" panose="02020603050405020304" pitchFamily="18" charset="0"/>
              </a:rPr>
              <a:t>. </a:t>
            </a:r>
          </a:p>
        </p:txBody>
      </p:sp>
    </p:spTree>
    <p:extLst>
      <p:ext uri="{BB962C8B-B14F-4D97-AF65-F5344CB8AC3E}">
        <p14:creationId xmlns="" xmlns:p14="http://schemas.microsoft.com/office/powerpoint/2010/main" val="290955066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27797" y="287517"/>
            <a:ext cx="10160000" cy="1143000"/>
          </a:xfrm>
        </p:spPr>
        <p:txBody>
          <a:bodyPr/>
          <a:lstStyle/>
          <a:p>
            <a:r>
              <a:rPr lang="en-IN" sz="3600" b="1" dirty="0" smtClean="0">
                <a:latin typeface="Times New Roman" panose="02020603050405020304" pitchFamily="18" charset="0"/>
                <a:cs typeface="Times New Roman" panose="02020603050405020304" pitchFamily="18" charset="0"/>
              </a:rPr>
              <a:t>Ending on a slightly good note</a:t>
            </a:r>
            <a:endParaRPr lang="en-IN" sz="3600" b="1" dirty="0">
              <a:latin typeface="Times New Roman" panose="02020603050405020304" pitchFamily="18" charset="0"/>
              <a:cs typeface="Times New Roman" panose="02020603050405020304" pitchFamily="18" charset="0"/>
            </a:endParaRPr>
          </a:p>
        </p:txBody>
      </p:sp>
      <p:pic>
        <p:nvPicPr>
          <p:cNvPr id="4" name="Content Placeholder 3"/>
          <p:cNvPicPr>
            <a:picLocks noGrp="1" noChangeAspect="1"/>
          </p:cNvPicPr>
          <p:nvPr>
            <p:ph idx="1"/>
          </p:nvPr>
        </p:nvPicPr>
        <p:blipFill>
          <a:blip r:embed="rId2">
            <a:extLst>
              <a:ext uri="{28A0092B-C50C-407E-A947-70E740481C1C}">
                <a14:useLocalDpi xmlns="" xmlns:a14="http://schemas.microsoft.com/office/drawing/2010/main" val="0"/>
              </a:ext>
            </a:extLst>
          </a:blip>
          <a:stretch>
            <a:fillRect/>
          </a:stretch>
        </p:blipFill>
        <p:spPr>
          <a:xfrm>
            <a:off x="3119095" y="1404087"/>
            <a:ext cx="5568824" cy="5235251"/>
          </a:xfrm>
        </p:spPr>
      </p:pic>
    </p:spTree>
    <p:extLst>
      <p:ext uri="{BB962C8B-B14F-4D97-AF65-F5344CB8AC3E}">
        <p14:creationId xmlns="" xmlns:p14="http://schemas.microsoft.com/office/powerpoint/2010/main" val="303365395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08337" y="2704564"/>
            <a:ext cx="9981127" cy="625433"/>
          </a:xfrm>
        </p:spPr>
        <p:txBody>
          <a:bodyPr anchor="ctr">
            <a:noAutofit/>
          </a:bodyPr>
          <a:lstStyle/>
          <a:p>
            <a:r>
              <a:rPr lang="en-US" sz="3600" b="1" smtClean="0">
                <a:effectLst>
                  <a:outerShdw blurRad="38100" dist="38100" dir="2700000" algn="tl">
                    <a:srgbClr val="000000">
                      <a:alpha val="43137"/>
                    </a:srgbClr>
                  </a:outerShdw>
                </a:effectLst>
                <a:latin typeface="Times New Roman" pitchFamily="18" charset="0"/>
                <a:cs typeface="Times New Roman" pitchFamily="18" charset="0"/>
              </a:rPr>
              <a:t>Effects </a:t>
            </a:r>
            <a:r>
              <a:rPr lang="en-US" sz="3600" b="1" dirty="0">
                <a:effectLst>
                  <a:outerShdw blurRad="38100" dist="38100" dir="2700000" algn="tl">
                    <a:srgbClr val="000000">
                      <a:alpha val="43137"/>
                    </a:srgbClr>
                  </a:outerShdw>
                </a:effectLst>
                <a:latin typeface="Times New Roman" pitchFamily="18" charset="0"/>
                <a:cs typeface="Times New Roman" pitchFamily="18" charset="0"/>
              </a:rPr>
              <a:t>of Child </a:t>
            </a:r>
            <a:r>
              <a:rPr lang="en-US" sz="3600" b="1" dirty="0" err="1">
                <a:effectLst>
                  <a:outerShdw blurRad="38100" dist="38100" dir="2700000" algn="tl">
                    <a:srgbClr val="000000">
                      <a:alpha val="43137"/>
                    </a:srgbClr>
                  </a:outerShdw>
                </a:effectLst>
                <a:latin typeface="Times New Roman" pitchFamily="18" charset="0"/>
                <a:cs typeface="Times New Roman" pitchFamily="18" charset="0"/>
              </a:rPr>
              <a:t>l</a:t>
            </a:r>
            <a:r>
              <a:rPr lang="en-US" sz="3600" b="1" dirty="0" err="1" smtClean="0">
                <a:effectLst>
                  <a:outerShdw blurRad="38100" dist="38100" dir="2700000" algn="tl">
                    <a:srgbClr val="000000">
                      <a:alpha val="43137"/>
                    </a:srgbClr>
                  </a:outerShdw>
                </a:effectLst>
                <a:latin typeface="Times New Roman" pitchFamily="18" charset="0"/>
                <a:cs typeface="Times New Roman" pitchFamily="18" charset="0"/>
              </a:rPr>
              <a:t>abour</a:t>
            </a:r>
            <a:r>
              <a:rPr lang="en-US" sz="3600" b="1" dirty="0" smtClean="0">
                <a:effectLst>
                  <a:outerShdw blurRad="38100" dist="38100" dir="2700000" algn="tl">
                    <a:srgbClr val="000000">
                      <a:alpha val="43137"/>
                    </a:srgbClr>
                  </a:outerShdw>
                </a:effectLst>
                <a:latin typeface="Times New Roman" pitchFamily="18" charset="0"/>
                <a:cs typeface="Times New Roman" pitchFamily="18" charset="0"/>
              </a:rPr>
              <a:t> </a:t>
            </a:r>
            <a:r>
              <a:rPr lang="en-US" sz="3600" b="1" dirty="0">
                <a:effectLst>
                  <a:outerShdw blurRad="38100" dist="38100" dir="2700000" algn="tl">
                    <a:srgbClr val="000000">
                      <a:alpha val="43137"/>
                    </a:srgbClr>
                  </a:outerShdw>
                </a:effectLst>
                <a:latin typeface="Times New Roman" pitchFamily="18" charset="0"/>
                <a:cs typeface="Times New Roman" pitchFamily="18" charset="0"/>
              </a:rPr>
              <a:t>on Economic Development</a:t>
            </a:r>
          </a:p>
        </p:txBody>
      </p:sp>
      <p:sp>
        <p:nvSpPr>
          <p:cNvPr id="4" name="Content Placeholder 2"/>
          <p:cNvSpPr txBox="1">
            <a:spLocks/>
          </p:cNvSpPr>
          <p:nvPr/>
        </p:nvSpPr>
        <p:spPr>
          <a:xfrm>
            <a:off x="0" y="6375400"/>
            <a:ext cx="7315200" cy="304800"/>
          </a:xfrm>
          <a:prstGeom prst="rect">
            <a:avLst/>
          </a:prstGeom>
        </p:spPr>
        <p:txBody>
          <a:bodyPr vert="horz" lIns="121920" tIns="60960" rIns="121920" bIns="60960" rtlCol="0">
            <a:normAutofit fontScale="92500" lnSpcReduction="10000"/>
          </a:bodyPr>
          <a:lstStyle/>
          <a:p>
            <a:pPr algn="ctr" defTabSz="1219170">
              <a:spcBef>
                <a:spcPct val="20000"/>
              </a:spcBef>
              <a:defRPr/>
            </a:pPr>
            <a:r>
              <a:rPr lang="en-US" sz="1400" dirty="0"/>
              <a:t>*Due to lack of proper numerical data on this field we did mostly qualitatively analysis on this topic</a:t>
            </a:r>
          </a:p>
        </p:txBody>
      </p:sp>
    </p:spTree>
    <p:extLst>
      <p:ext uri="{BB962C8B-B14F-4D97-AF65-F5344CB8AC3E}">
        <p14:creationId xmlns="" xmlns:p14="http://schemas.microsoft.com/office/powerpoint/2010/main" val="115242134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F:\Poverty-cycle.jpg"/>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0" y="653534"/>
            <a:ext cx="11281893" cy="62044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 name="TextBox 4"/>
          <p:cNvSpPr txBox="1"/>
          <p:nvPr/>
        </p:nvSpPr>
        <p:spPr>
          <a:xfrm>
            <a:off x="227525" y="68759"/>
            <a:ext cx="10491989" cy="584775"/>
          </a:xfrm>
          <a:prstGeom prst="rect">
            <a:avLst/>
          </a:prstGeom>
          <a:noFill/>
        </p:spPr>
        <p:txBody>
          <a:bodyPr wrap="square" rtlCol="0">
            <a:spAutoFit/>
          </a:bodyPr>
          <a:lstStyle/>
          <a:p>
            <a:r>
              <a:rPr lang="en-US" sz="3200" b="1" dirty="0" smtClean="0">
                <a:latin typeface="Times New Roman" panose="02020603050405020304" pitchFamily="18" charset="0"/>
                <a:cs typeface="Times New Roman" panose="02020603050405020304" pitchFamily="18" charset="0"/>
              </a:rPr>
              <a:t>						Perpetual Cycle of Child </a:t>
            </a:r>
            <a:r>
              <a:rPr lang="en-US" sz="3200" b="1" dirty="0" err="1" smtClean="0">
                <a:latin typeface="Times New Roman" panose="02020603050405020304" pitchFamily="18" charset="0"/>
                <a:cs typeface="Times New Roman" panose="02020603050405020304" pitchFamily="18" charset="0"/>
              </a:rPr>
              <a:t>Labour</a:t>
            </a:r>
            <a:endParaRPr lang="en-US" sz="3200" b="1" dirty="0">
              <a:latin typeface="Times New Roman" panose="02020603050405020304" pitchFamily="18" charset="0"/>
              <a:cs typeface="Times New Roman" panose="02020603050405020304" pitchFamily="18" charset="0"/>
            </a:endParaRPr>
          </a:p>
        </p:txBody>
      </p:sp>
    </p:spTree>
    <p:extLst>
      <p:ext uri="{BB962C8B-B14F-4D97-AF65-F5344CB8AC3E}">
        <p14:creationId xmlns="" xmlns:p14="http://schemas.microsoft.com/office/powerpoint/2010/main" val="397801511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7577" y="274638"/>
            <a:ext cx="10512023" cy="884461"/>
          </a:xfrm>
        </p:spPr>
        <p:txBody>
          <a:bodyPr>
            <a:normAutofit/>
          </a:bodyPr>
          <a:lstStyle/>
          <a:p>
            <a:r>
              <a:rPr lang="en-US" sz="3600" b="1" dirty="0" smtClean="0">
                <a:latin typeface="Times New Roman" pitchFamily="18" charset="0"/>
                <a:cs typeface="Times New Roman" pitchFamily="18" charset="0"/>
              </a:rPr>
              <a:t>			Micro </a:t>
            </a:r>
            <a:r>
              <a:rPr lang="en-US" sz="3600" b="1" dirty="0">
                <a:latin typeface="Times New Roman" pitchFamily="18" charset="0"/>
                <a:cs typeface="Times New Roman" pitchFamily="18" charset="0"/>
              </a:rPr>
              <a:t>family </a:t>
            </a:r>
            <a:r>
              <a:rPr lang="en-US" sz="3600" b="1" dirty="0" smtClean="0">
                <a:latin typeface="Times New Roman" pitchFamily="18" charset="0"/>
                <a:cs typeface="Times New Roman" pitchFamily="18" charset="0"/>
              </a:rPr>
              <a:t>level </a:t>
            </a:r>
            <a:endParaRPr lang="en-US" sz="3600" b="1" dirty="0">
              <a:latin typeface="Times New Roman" pitchFamily="18" charset="0"/>
              <a:cs typeface="Times New Roman" pitchFamily="18" charset="0"/>
            </a:endParaRPr>
          </a:p>
        </p:txBody>
      </p:sp>
      <p:sp>
        <p:nvSpPr>
          <p:cNvPr id="3" name="Content Placeholder 2"/>
          <p:cNvSpPr>
            <a:spLocks noGrp="1"/>
          </p:cNvSpPr>
          <p:nvPr>
            <p:ph idx="1"/>
          </p:nvPr>
        </p:nvSpPr>
        <p:spPr>
          <a:xfrm>
            <a:off x="0" y="1223493"/>
            <a:ext cx="11294772" cy="5634507"/>
          </a:xfrm>
          <a:prstGeom prst="rect">
            <a:avLst/>
          </a:prstGeom>
        </p:spPr>
        <p:txBody>
          <a:bodyPr>
            <a:normAutofit/>
          </a:bodyPr>
          <a:lstStyle/>
          <a:p>
            <a:pPr>
              <a:buFont typeface="Wingdings" panose="05000000000000000000" pitchFamily="2" charset="2"/>
              <a:buChar char="§"/>
            </a:pPr>
            <a:r>
              <a:rPr lang="en-US" b="1" dirty="0">
                <a:latin typeface="Times New Roman" pitchFamily="18" charset="0"/>
                <a:cs typeface="Times New Roman" pitchFamily="18" charset="0"/>
              </a:rPr>
              <a:t>Short term</a:t>
            </a:r>
            <a:r>
              <a:rPr lang="en-US" dirty="0">
                <a:latin typeface="Times New Roman" pitchFamily="18" charset="0"/>
                <a:cs typeface="Times New Roman" pitchFamily="18" charset="0"/>
              </a:rPr>
              <a:t>:-</a:t>
            </a:r>
          </a:p>
          <a:p>
            <a:pPr lvl="1">
              <a:buFont typeface="Wingdings" panose="05000000000000000000" pitchFamily="2" charset="2"/>
              <a:buChar char="§"/>
            </a:pPr>
            <a:r>
              <a:rPr lang="en-US" sz="1800" dirty="0">
                <a:latin typeface="Times New Roman" pitchFamily="18" charset="0"/>
                <a:cs typeface="Times New Roman" pitchFamily="18" charset="0"/>
              </a:rPr>
              <a:t>It increases households’ income and probability of survival.</a:t>
            </a:r>
          </a:p>
          <a:p>
            <a:pPr lvl="2">
              <a:buFont typeface="Wingdings" panose="05000000000000000000" pitchFamily="2" charset="2"/>
              <a:buChar char="§"/>
            </a:pPr>
            <a:r>
              <a:rPr lang="en-US" dirty="0">
                <a:latin typeface="Times New Roman" pitchFamily="18" charset="0"/>
                <a:cs typeface="Times New Roman" pitchFamily="18" charset="0"/>
              </a:rPr>
              <a:t>Since the poverty is main source of child </a:t>
            </a:r>
            <a:r>
              <a:rPr lang="en-US" dirty="0" err="1">
                <a:latin typeface="Times New Roman" pitchFamily="18" charset="0"/>
                <a:cs typeface="Times New Roman" pitchFamily="18" charset="0"/>
              </a:rPr>
              <a:t>labour</a:t>
            </a:r>
            <a:r>
              <a:rPr lang="en-US" dirty="0">
                <a:latin typeface="Times New Roman" pitchFamily="18" charset="0"/>
                <a:cs typeface="Times New Roman" pitchFamily="18" charset="0"/>
              </a:rPr>
              <a:t>, increasing latter factor decreases the poverty</a:t>
            </a:r>
            <a:r>
              <a:rPr lang="en-US" dirty="0" smtClean="0">
                <a:latin typeface="Times New Roman" pitchFamily="18" charset="0"/>
                <a:cs typeface="Times New Roman" pitchFamily="18" charset="0"/>
              </a:rPr>
              <a:t>.</a:t>
            </a:r>
          </a:p>
          <a:p>
            <a:pPr lvl="2">
              <a:buFont typeface="Wingdings" panose="05000000000000000000" pitchFamily="2" charset="2"/>
              <a:buChar char="§"/>
            </a:pPr>
            <a:endParaRPr lang="en-US" dirty="0">
              <a:latin typeface="Times New Roman" pitchFamily="18" charset="0"/>
              <a:cs typeface="Times New Roman" pitchFamily="18" charset="0"/>
            </a:endParaRPr>
          </a:p>
          <a:p>
            <a:pPr>
              <a:buFont typeface="Wingdings" panose="05000000000000000000" pitchFamily="2" charset="2"/>
              <a:buChar char="§"/>
            </a:pPr>
            <a:r>
              <a:rPr lang="en-US" b="1" dirty="0">
                <a:latin typeface="Times New Roman" pitchFamily="18" charset="0"/>
                <a:cs typeface="Times New Roman" pitchFamily="18" charset="0"/>
              </a:rPr>
              <a:t>Long Term:-</a:t>
            </a:r>
          </a:p>
          <a:p>
            <a:pPr lvl="1">
              <a:buFont typeface="Wingdings" panose="05000000000000000000" pitchFamily="2" charset="2"/>
              <a:buChar char="§"/>
            </a:pPr>
            <a:r>
              <a:rPr lang="en-US" sz="1800" dirty="0">
                <a:latin typeface="Times New Roman" pitchFamily="18" charset="0"/>
                <a:cs typeface="Times New Roman" pitchFamily="18" charset="0"/>
              </a:rPr>
              <a:t>It perpetuates household poverty through lower human capital accumulation</a:t>
            </a:r>
          </a:p>
          <a:p>
            <a:pPr lvl="2">
              <a:buFont typeface="Wingdings" panose="05000000000000000000" pitchFamily="2" charset="2"/>
              <a:buChar char="§"/>
            </a:pPr>
            <a:r>
              <a:rPr lang="en-US" dirty="0">
                <a:latin typeface="Times New Roman" pitchFamily="18" charset="0"/>
                <a:cs typeface="Times New Roman" pitchFamily="18" charset="0"/>
              </a:rPr>
              <a:t>Since the child </a:t>
            </a:r>
            <a:r>
              <a:rPr lang="en-US" dirty="0" err="1">
                <a:latin typeface="Times New Roman" pitchFamily="18" charset="0"/>
                <a:cs typeface="Times New Roman" pitchFamily="18" charset="0"/>
              </a:rPr>
              <a:t>labour</a:t>
            </a:r>
            <a:r>
              <a:rPr lang="en-US" dirty="0">
                <a:latin typeface="Times New Roman" pitchFamily="18" charset="0"/>
                <a:cs typeface="Times New Roman" pitchFamily="18" charset="0"/>
              </a:rPr>
              <a:t> cannot attend school, he/she gathers less human capital(Knowledge,  Skill, …), it decreases the future earning capacity and productivity, thus  lowers the wage of future family and increases the probability of sending his/her offspring to </a:t>
            </a:r>
            <a:r>
              <a:rPr lang="en-US" dirty="0" err="1">
                <a:latin typeface="Times New Roman" pitchFamily="18" charset="0"/>
                <a:cs typeface="Times New Roman" pitchFamily="18" charset="0"/>
              </a:rPr>
              <a:t>labour</a:t>
            </a:r>
            <a:r>
              <a:rPr lang="en-US" dirty="0" smtClean="0">
                <a:latin typeface="Times New Roman" pitchFamily="18" charset="0"/>
                <a:cs typeface="Times New Roman" pitchFamily="18" charset="0"/>
              </a:rPr>
              <a:t>.</a:t>
            </a:r>
          </a:p>
          <a:p>
            <a:pPr lvl="2">
              <a:buFont typeface="Wingdings" panose="05000000000000000000" pitchFamily="2" charset="2"/>
              <a:buChar char="§"/>
            </a:pPr>
            <a:endParaRPr lang="en-US" dirty="0">
              <a:latin typeface="Times New Roman" pitchFamily="18" charset="0"/>
              <a:cs typeface="Times New Roman" pitchFamily="18" charset="0"/>
            </a:endParaRPr>
          </a:p>
          <a:p>
            <a:pPr>
              <a:buFont typeface="Wingdings" panose="05000000000000000000" pitchFamily="2" charset="2"/>
              <a:buChar char="§"/>
            </a:pPr>
            <a:r>
              <a:rPr lang="en-US" b="1" dirty="0">
                <a:latin typeface="Times New Roman" pitchFamily="18" charset="0"/>
                <a:cs typeface="Times New Roman" pitchFamily="18" charset="0"/>
              </a:rPr>
              <a:t>But  also:-</a:t>
            </a:r>
          </a:p>
          <a:p>
            <a:pPr lvl="1">
              <a:buFont typeface="Wingdings" panose="05000000000000000000" pitchFamily="2" charset="2"/>
              <a:buChar char="§"/>
            </a:pPr>
            <a:r>
              <a:rPr lang="en-US" sz="1800" dirty="0">
                <a:latin typeface="Times New Roman" pitchFamily="18" charset="0"/>
                <a:cs typeface="Times New Roman" pitchFamily="18" charset="0"/>
              </a:rPr>
              <a:t>Leaving child </a:t>
            </a:r>
            <a:r>
              <a:rPr lang="en-US" sz="1800" dirty="0" err="1">
                <a:latin typeface="Times New Roman" pitchFamily="18" charset="0"/>
                <a:cs typeface="Times New Roman" pitchFamily="18" charset="0"/>
              </a:rPr>
              <a:t>labour</a:t>
            </a:r>
            <a:r>
              <a:rPr lang="en-US" sz="1800" dirty="0">
                <a:latin typeface="Times New Roman" pitchFamily="18" charset="0"/>
                <a:cs typeface="Times New Roman" pitchFamily="18" charset="0"/>
              </a:rPr>
              <a:t>, does not always means the child will go to school and will accumulate human capital and participate in more economic growth. </a:t>
            </a:r>
          </a:p>
          <a:p>
            <a:pPr lvl="1">
              <a:buFont typeface="Wingdings" panose="05000000000000000000" pitchFamily="2" charset="2"/>
              <a:buChar char="§"/>
            </a:pPr>
            <a:r>
              <a:rPr lang="en-US" sz="1800" dirty="0">
                <a:latin typeface="Times New Roman" pitchFamily="18" charset="0"/>
                <a:cs typeface="Times New Roman" pitchFamily="18" charset="0"/>
              </a:rPr>
              <a:t>Because after leaving </a:t>
            </a:r>
            <a:r>
              <a:rPr lang="en-US" sz="1800" dirty="0" err="1">
                <a:latin typeface="Times New Roman" pitchFamily="18" charset="0"/>
                <a:cs typeface="Times New Roman" pitchFamily="18" charset="0"/>
              </a:rPr>
              <a:t>labour</a:t>
            </a:r>
            <a:r>
              <a:rPr lang="en-US" sz="1800" dirty="0">
                <a:latin typeface="Times New Roman" pitchFamily="18" charset="0"/>
                <a:cs typeface="Times New Roman" pitchFamily="18" charset="0"/>
              </a:rPr>
              <a:t>, going to school should be affordable to family and also the should give proper education. </a:t>
            </a:r>
          </a:p>
          <a:p>
            <a:pPr lvl="1">
              <a:buFont typeface="Wingdings" panose="05000000000000000000" pitchFamily="2" charset="2"/>
              <a:buChar char="§"/>
            </a:pPr>
            <a:r>
              <a:rPr lang="en-US" sz="1800" dirty="0">
                <a:latin typeface="Times New Roman" pitchFamily="18" charset="0"/>
                <a:cs typeface="Times New Roman" pitchFamily="18" charset="0"/>
              </a:rPr>
              <a:t>So, either both or one of the problem exist in areas where child </a:t>
            </a:r>
            <a:r>
              <a:rPr lang="en-US" sz="1800" dirty="0" err="1">
                <a:latin typeface="Times New Roman" pitchFamily="18" charset="0"/>
                <a:cs typeface="Times New Roman" pitchFamily="18" charset="0"/>
              </a:rPr>
              <a:t>labour</a:t>
            </a:r>
            <a:r>
              <a:rPr lang="en-US" sz="1800" dirty="0">
                <a:latin typeface="Times New Roman" pitchFamily="18" charset="0"/>
                <a:cs typeface="Times New Roman" pitchFamily="18" charset="0"/>
              </a:rPr>
              <a:t> is practiced.</a:t>
            </a:r>
          </a:p>
          <a:p>
            <a:pPr lvl="2">
              <a:buFont typeface="Wingdings" panose="05000000000000000000" pitchFamily="2" charset="2"/>
              <a:buChar char="§"/>
            </a:pPr>
            <a:endParaRPr lang="en-US" dirty="0">
              <a:latin typeface="Times New Roman" pitchFamily="18" charset="0"/>
              <a:cs typeface="Times New Roman" pitchFamily="18" charset="0"/>
            </a:endParaRPr>
          </a:p>
        </p:txBody>
      </p:sp>
    </p:spTree>
    <p:extLst>
      <p:ext uri="{BB962C8B-B14F-4D97-AF65-F5344CB8AC3E}">
        <p14:creationId xmlns="" xmlns:p14="http://schemas.microsoft.com/office/powerpoint/2010/main" val="64949377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1820" y="360608"/>
            <a:ext cx="10869769" cy="1036393"/>
          </a:xfrm>
        </p:spPr>
        <p:txBody>
          <a:bodyPr>
            <a:normAutofit/>
          </a:bodyPr>
          <a:lstStyle/>
          <a:p>
            <a:r>
              <a:rPr lang="en-US" sz="3600" b="1" dirty="0" smtClean="0">
                <a:latin typeface="Times New Roman" pitchFamily="18" charset="0"/>
                <a:cs typeface="Times New Roman" pitchFamily="18" charset="0"/>
              </a:rPr>
              <a:t>Contd.</a:t>
            </a:r>
            <a:endParaRPr lang="en-US" sz="3600" b="1" dirty="0">
              <a:latin typeface="Times New Roman" pitchFamily="18" charset="0"/>
              <a:cs typeface="Times New Roman" pitchFamily="18" charset="0"/>
            </a:endParaRPr>
          </a:p>
        </p:txBody>
      </p:sp>
      <p:sp>
        <p:nvSpPr>
          <p:cNvPr id="3" name="Content Placeholder 2"/>
          <p:cNvSpPr>
            <a:spLocks noGrp="1"/>
          </p:cNvSpPr>
          <p:nvPr>
            <p:ph idx="1"/>
          </p:nvPr>
        </p:nvSpPr>
        <p:spPr>
          <a:xfrm>
            <a:off x="0" y="2895059"/>
            <a:ext cx="11256135" cy="2901682"/>
          </a:xfrm>
          <a:prstGeom prst="rect">
            <a:avLst/>
          </a:prstGeom>
        </p:spPr>
        <p:txBody>
          <a:bodyPr>
            <a:normAutofit/>
          </a:bodyPr>
          <a:lstStyle/>
          <a:p>
            <a:pPr lvl="1">
              <a:buNone/>
            </a:pPr>
            <a:endParaRPr lang="en-US" sz="1800" dirty="0">
              <a:latin typeface="Times New Roman" pitchFamily="18" charset="0"/>
              <a:cs typeface="Times New Roman" pitchFamily="18" charset="0"/>
            </a:endParaRPr>
          </a:p>
          <a:p>
            <a:pPr lvl="1">
              <a:buFont typeface="Wingdings" pitchFamily="2" charset="2"/>
              <a:buChar char="§"/>
            </a:pPr>
            <a:r>
              <a:rPr lang="en-US" sz="1800" dirty="0">
                <a:latin typeface="Times New Roman" pitchFamily="18" charset="0"/>
                <a:cs typeface="Times New Roman" pitchFamily="18" charset="0"/>
              </a:rPr>
              <a:t>Child </a:t>
            </a:r>
            <a:r>
              <a:rPr lang="en-US" sz="1800" dirty="0" err="1">
                <a:latin typeface="Times New Roman" pitchFamily="18" charset="0"/>
                <a:cs typeface="Times New Roman" pitchFamily="18" charset="0"/>
              </a:rPr>
              <a:t>labour</a:t>
            </a:r>
            <a:r>
              <a:rPr lang="en-US" sz="1800" dirty="0">
                <a:latin typeface="Times New Roman" pitchFamily="18" charset="0"/>
                <a:cs typeface="Times New Roman" pitchFamily="18" charset="0"/>
              </a:rPr>
              <a:t> lowers the perceived cost of having children thereby boosting fertility.</a:t>
            </a:r>
          </a:p>
          <a:p>
            <a:pPr lvl="1">
              <a:buFont typeface="Wingdings" pitchFamily="2" charset="2"/>
              <a:buChar char="§"/>
            </a:pPr>
            <a:r>
              <a:rPr lang="en-US" sz="1800" dirty="0">
                <a:latin typeface="Times New Roman" pitchFamily="18" charset="0"/>
                <a:cs typeface="Times New Roman" pitchFamily="18" charset="0"/>
              </a:rPr>
              <a:t>Now, as family grows, Larger family size in turn fuels the need for the income provided by children, generates child </a:t>
            </a:r>
            <a:r>
              <a:rPr lang="en-US" sz="1800" dirty="0" err="1">
                <a:latin typeface="Times New Roman" pitchFamily="18" charset="0"/>
                <a:cs typeface="Times New Roman" pitchFamily="18" charset="0"/>
              </a:rPr>
              <a:t>labour</a:t>
            </a:r>
            <a:r>
              <a:rPr lang="en-US" sz="1800" dirty="0">
                <a:latin typeface="Times New Roman" pitchFamily="18" charset="0"/>
                <a:cs typeface="Times New Roman" pitchFamily="18" charset="0"/>
              </a:rPr>
              <a:t> supply and impedes the education of the future generation of parents.</a:t>
            </a:r>
          </a:p>
          <a:p>
            <a:pPr lvl="1">
              <a:buFont typeface="Wingdings" pitchFamily="2" charset="2"/>
              <a:buChar char="§"/>
            </a:pPr>
            <a:r>
              <a:rPr lang="en-US" sz="1800" dirty="0">
                <a:latin typeface="Times New Roman" pitchFamily="18" charset="0"/>
                <a:cs typeface="Times New Roman" pitchFamily="18" charset="0"/>
              </a:rPr>
              <a:t>Since parents’ lack of education is one of the most important determinants of high fertility, large families needing the income from child </a:t>
            </a:r>
            <a:r>
              <a:rPr lang="en-US" sz="1800" dirty="0" err="1">
                <a:latin typeface="Times New Roman" pitchFamily="18" charset="0"/>
                <a:cs typeface="Times New Roman" pitchFamily="18" charset="0"/>
              </a:rPr>
              <a:t>labour</a:t>
            </a:r>
            <a:r>
              <a:rPr lang="en-US" sz="1800" dirty="0">
                <a:latin typeface="Times New Roman" pitchFamily="18" charset="0"/>
                <a:cs typeface="Times New Roman" pitchFamily="18" charset="0"/>
              </a:rPr>
              <a:t> perpetuate over time.</a:t>
            </a:r>
          </a:p>
        </p:txBody>
      </p:sp>
      <p:sp>
        <p:nvSpPr>
          <p:cNvPr id="4" name="Rectangle 3"/>
          <p:cNvSpPr/>
          <p:nvPr/>
        </p:nvSpPr>
        <p:spPr>
          <a:xfrm>
            <a:off x="0" y="1397001"/>
            <a:ext cx="12192000" cy="461665"/>
          </a:xfrm>
          <a:prstGeom prst="rect">
            <a:avLst/>
          </a:prstGeom>
        </p:spPr>
        <p:txBody>
          <a:bodyPr wrap="square">
            <a:spAutoFit/>
          </a:bodyPr>
          <a:lstStyle/>
          <a:p>
            <a:pPr>
              <a:buNone/>
            </a:pPr>
            <a:endParaRPr lang="en-US" sz="2400" dirty="0">
              <a:latin typeface="Times New Roman" pitchFamily="18" charset="0"/>
              <a:cs typeface="Times New Roman" pitchFamily="18" charset="0"/>
            </a:endParaRPr>
          </a:p>
        </p:txBody>
      </p:sp>
      <p:sp>
        <p:nvSpPr>
          <p:cNvPr id="5" name="Rectangle 4"/>
          <p:cNvSpPr/>
          <p:nvPr/>
        </p:nvSpPr>
        <p:spPr>
          <a:xfrm>
            <a:off x="103031" y="1965102"/>
            <a:ext cx="10998558" cy="923330"/>
          </a:xfrm>
          <a:prstGeom prst="rect">
            <a:avLst/>
          </a:prstGeom>
        </p:spPr>
        <p:txBody>
          <a:bodyPr wrap="square">
            <a:spAutoFit/>
          </a:bodyPr>
          <a:lstStyle/>
          <a:p>
            <a:pPr marL="342900" indent="-342900">
              <a:buFont typeface="Wingdings" panose="05000000000000000000" pitchFamily="2" charset="2"/>
              <a:buChar char="§"/>
            </a:pPr>
            <a:r>
              <a:rPr lang="en-US" dirty="0" smtClean="0">
                <a:latin typeface="Times New Roman" panose="02020603050405020304" pitchFamily="18" charset="0"/>
                <a:cs typeface="Times New Roman" pitchFamily="18" charset="0"/>
              </a:rPr>
              <a:t>Child </a:t>
            </a:r>
            <a:r>
              <a:rPr lang="en-US" dirty="0" err="1" smtClean="0">
                <a:latin typeface="Times New Roman" pitchFamily="18" charset="0"/>
                <a:cs typeface="Times New Roman" pitchFamily="18" charset="0"/>
              </a:rPr>
              <a:t>labour</a:t>
            </a:r>
            <a:r>
              <a:rPr lang="en-US" dirty="0" smtClean="0">
                <a:latin typeface="Times New Roman" pitchFamily="18" charset="0"/>
                <a:cs typeface="Times New Roman" pitchFamily="18" charset="0"/>
              </a:rPr>
              <a:t> has a negative long run impact on the well being of the family also through increased fertility. Thus boost up the unwanted population increase in the country. Let’s see How:-</a:t>
            </a:r>
          </a:p>
          <a:p>
            <a:r>
              <a:rPr lang="en-US" dirty="0" smtClean="0">
                <a:latin typeface="Times New Roman" pitchFamily="18" charset="0"/>
                <a:cs typeface="Times New Roman" pitchFamily="18" charset="0"/>
              </a:rPr>
              <a:t>	</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 xmlns:p14="http://schemas.microsoft.com/office/powerpoint/2010/main" val="414304347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60940"/>
            <a:ext cx="11278225" cy="1596177"/>
          </a:xfrm>
        </p:spPr>
        <p:txBody>
          <a:bodyPr>
            <a:normAutofit/>
          </a:bodyPr>
          <a:lstStyle/>
          <a:p>
            <a:r>
              <a:rPr lang="en-US" sz="3600" b="1" dirty="0" smtClean="0">
                <a:latin typeface="Times New Roman" pitchFamily="18" charset="0"/>
                <a:cs typeface="Times New Roman" pitchFamily="18" charset="0"/>
              </a:rPr>
              <a:t>				Do </a:t>
            </a:r>
            <a:r>
              <a:rPr lang="en-US" sz="3600" b="1" dirty="0">
                <a:latin typeface="Times New Roman" pitchFamily="18" charset="0"/>
                <a:cs typeface="Times New Roman" pitchFamily="18" charset="0"/>
              </a:rPr>
              <a:t>you Know</a:t>
            </a:r>
            <a:r>
              <a:rPr lang="en-US" sz="3600" b="1" dirty="0" smtClean="0">
                <a:latin typeface="Times New Roman" pitchFamily="18" charset="0"/>
                <a:cs typeface="Times New Roman" pitchFamily="18" charset="0"/>
              </a:rPr>
              <a:t>?</a:t>
            </a:r>
            <a:endParaRPr lang="en-US" sz="3600" b="1" dirty="0">
              <a:latin typeface="Times New Roman" pitchFamily="18" charset="0"/>
              <a:cs typeface="Times New Roman" pitchFamily="18" charset="0"/>
            </a:endParaRPr>
          </a:p>
        </p:txBody>
      </p:sp>
      <p:sp>
        <p:nvSpPr>
          <p:cNvPr id="3" name="Content Placeholder 2"/>
          <p:cNvSpPr>
            <a:spLocks noGrp="1"/>
          </p:cNvSpPr>
          <p:nvPr>
            <p:ph idx="1"/>
          </p:nvPr>
        </p:nvSpPr>
        <p:spPr>
          <a:xfrm>
            <a:off x="0" y="2153994"/>
            <a:ext cx="11281893" cy="3899078"/>
          </a:xfrm>
          <a:prstGeom prst="rect">
            <a:avLst/>
          </a:prstGeom>
        </p:spPr>
        <p:txBody>
          <a:bodyPr>
            <a:normAutofit/>
          </a:bodyPr>
          <a:lstStyle/>
          <a:p>
            <a:pPr>
              <a:buFont typeface="Wingdings" panose="05000000000000000000" pitchFamily="2" charset="2"/>
              <a:buChar char="§"/>
            </a:pPr>
            <a:r>
              <a:rPr lang="en-US" sz="1800" dirty="0">
                <a:latin typeface="Times New Roman" pitchFamily="18" charset="0"/>
                <a:cs typeface="Times New Roman" pitchFamily="18" charset="0"/>
              </a:rPr>
              <a:t>One of the basic conditions motivating Indian families to bear relatively large numbers of children in the late 1950’s(Thus increasing Indian Population) was the high return to the use of raw </a:t>
            </a:r>
            <a:r>
              <a:rPr lang="en-US" sz="1800" dirty="0" err="1">
                <a:latin typeface="Times New Roman" pitchFamily="18" charset="0"/>
                <a:cs typeface="Times New Roman" pitchFamily="18" charset="0"/>
              </a:rPr>
              <a:t>labour</a:t>
            </a:r>
            <a:r>
              <a:rPr lang="en-US" sz="1800" dirty="0">
                <a:latin typeface="Times New Roman" pitchFamily="18" charset="0"/>
                <a:cs typeface="Times New Roman" pitchFamily="18" charset="0"/>
              </a:rPr>
              <a:t> power of children compared to investments in skills obtained in schools.</a:t>
            </a:r>
          </a:p>
          <a:p>
            <a:pPr>
              <a:buFont typeface="Wingdings" panose="05000000000000000000" pitchFamily="2" charset="2"/>
              <a:buChar char="§"/>
            </a:pPr>
            <a:endParaRPr lang="en-US" sz="1800" dirty="0">
              <a:latin typeface="Times New Roman" pitchFamily="18" charset="0"/>
              <a:cs typeface="Times New Roman" pitchFamily="18" charset="0"/>
            </a:endParaRPr>
          </a:p>
          <a:p>
            <a:pPr>
              <a:buFont typeface="Wingdings" panose="05000000000000000000" pitchFamily="2" charset="2"/>
              <a:buChar char="§"/>
            </a:pPr>
            <a:r>
              <a:rPr lang="en-US" sz="1800" b="1" dirty="0">
                <a:effectLst>
                  <a:outerShdw blurRad="38100" dist="38100" dir="2700000" algn="tl">
                    <a:srgbClr val="000000">
                      <a:alpha val="43137"/>
                    </a:srgbClr>
                  </a:outerShdw>
                </a:effectLst>
                <a:latin typeface="Times New Roman" pitchFamily="18" charset="0"/>
                <a:cs typeface="Times New Roman" pitchFamily="18" charset="0"/>
              </a:rPr>
              <a:t>Source:-</a:t>
            </a:r>
          </a:p>
          <a:p>
            <a:pPr marL="114300" indent="0">
              <a:buNone/>
            </a:pPr>
            <a:r>
              <a:rPr lang="en-US" sz="1800" b="1" dirty="0" err="1" smtClean="0">
                <a:latin typeface="Times New Roman" pitchFamily="18" charset="0"/>
                <a:cs typeface="Times New Roman" pitchFamily="18" charset="0"/>
              </a:rPr>
              <a:t>Rosenzweig</a:t>
            </a:r>
            <a:r>
              <a:rPr lang="en-US" sz="1800" b="1" dirty="0">
                <a:latin typeface="Times New Roman" pitchFamily="18" charset="0"/>
                <a:cs typeface="Times New Roman" pitchFamily="18" charset="0"/>
              </a:rPr>
              <a:t>, M.R. and </a:t>
            </a:r>
            <a:r>
              <a:rPr lang="en-US" sz="1800" b="1" dirty="0" err="1">
                <a:latin typeface="Times New Roman" pitchFamily="18" charset="0"/>
                <a:cs typeface="Times New Roman" pitchFamily="18" charset="0"/>
              </a:rPr>
              <a:t>Evenson</a:t>
            </a:r>
            <a:r>
              <a:rPr lang="en-US" sz="1800" b="1" dirty="0">
                <a:latin typeface="Times New Roman" pitchFamily="18" charset="0"/>
                <a:cs typeface="Times New Roman" pitchFamily="18" charset="0"/>
              </a:rPr>
              <a:t>, R. 1977. “Fertility, Schooling, and the Economic Contribution of Children in Rural India: an Econometric Analysis”, in </a:t>
            </a:r>
            <a:r>
              <a:rPr lang="en-US" sz="1800" b="1" dirty="0" err="1">
                <a:latin typeface="Times New Roman" pitchFamily="18" charset="0"/>
                <a:cs typeface="Times New Roman" pitchFamily="18" charset="0"/>
              </a:rPr>
              <a:t>Econometrica</a:t>
            </a:r>
            <a:r>
              <a:rPr lang="en-US" sz="1800" b="1" dirty="0">
                <a:latin typeface="Times New Roman" pitchFamily="18" charset="0"/>
                <a:cs typeface="Times New Roman" pitchFamily="18" charset="0"/>
              </a:rPr>
              <a:t>. Vol.45, No.5 (July), pp. 1065-1079</a:t>
            </a:r>
          </a:p>
          <a:p>
            <a:pPr>
              <a:buFont typeface="Wingdings" panose="05000000000000000000" pitchFamily="2" charset="2"/>
              <a:buChar char="§"/>
            </a:pPr>
            <a:endParaRPr lang="en-US" sz="1800" dirty="0">
              <a:latin typeface="Times New Roman" pitchFamily="18" charset="0"/>
              <a:cs typeface="Times New Roman" pitchFamily="18" charset="0"/>
            </a:endParaRPr>
          </a:p>
        </p:txBody>
      </p:sp>
    </p:spTree>
    <p:extLst>
      <p:ext uri="{BB962C8B-B14F-4D97-AF65-F5344CB8AC3E}">
        <p14:creationId xmlns="" xmlns:p14="http://schemas.microsoft.com/office/powerpoint/2010/main" val="54849922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48880"/>
            <a:ext cx="10160000" cy="1143000"/>
          </a:xfrm>
        </p:spPr>
        <p:txBody>
          <a:bodyPr>
            <a:normAutofit/>
          </a:bodyPr>
          <a:lstStyle/>
          <a:p>
            <a:pPr algn="ctr"/>
            <a:r>
              <a:rPr lang="en-US" sz="3600" b="1" dirty="0" smtClean="0">
                <a:latin typeface="Times New Roman" pitchFamily="18" charset="0"/>
                <a:cs typeface="Times New Roman" pitchFamily="18" charset="0"/>
              </a:rPr>
              <a:t>	Macroeconomic </a:t>
            </a:r>
            <a:r>
              <a:rPr lang="en-US" sz="3600" b="1" dirty="0">
                <a:latin typeface="Times New Roman" pitchFamily="18" charset="0"/>
                <a:cs typeface="Times New Roman" pitchFamily="18" charset="0"/>
              </a:rPr>
              <a:t>Level</a:t>
            </a:r>
          </a:p>
        </p:txBody>
      </p:sp>
      <p:sp>
        <p:nvSpPr>
          <p:cNvPr id="3" name="Content Placeholder 2"/>
          <p:cNvSpPr>
            <a:spLocks noGrp="1"/>
          </p:cNvSpPr>
          <p:nvPr>
            <p:ph idx="1"/>
          </p:nvPr>
        </p:nvSpPr>
        <p:spPr>
          <a:xfrm>
            <a:off x="0" y="1600203"/>
            <a:ext cx="11269014" cy="3268012"/>
          </a:xfrm>
          <a:prstGeom prst="rect">
            <a:avLst/>
          </a:prstGeom>
        </p:spPr>
        <p:txBody>
          <a:bodyPr>
            <a:noAutofit/>
          </a:bodyPr>
          <a:lstStyle/>
          <a:p>
            <a:pPr>
              <a:buFont typeface="Wingdings" panose="05000000000000000000" pitchFamily="2" charset="2"/>
              <a:buChar char="§"/>
            </a:pPr>
            <a:r>
              <a:rPr lang="en-US" sz="1800" dirty="0" smtClean="0">
                <a:latin typeface="Times New Roman" pitchFamily="18" charset="0"/>
                <a:cs typeface="Times New Roman" pitchFamily="18" charset="0"/>
              </a:rPr>
              <a:t> </a:t>
            </a:r>
            <a:r>
              <a:rPr lang="en-US" b="1" dirty="0" smtClean="0">
                <a:latin typeface="Times New Roman" pitchFamily="18" charset="0"/>
                <a:cs typeface="Times New Roman" pitchFamily="18" charset="0"/>
              </a:rPr>
              <a:t>Child </a:t>
            </a:r>
            <a:r>
              <a:rPr lang="en-US" b="1" dirty="0" err="1">
                <a:latin typeface="Times New Roman" pitchFamily="18" charset="0"/>
                <a:cs typeface="Times New Roman" pitchFamily="18" charset="0"/>
              </a:rPr>
              <a:t>labour</a:t>
            </a:r>
            <a:r>
              <a:rPr lang="en-US" b="1" dirty="0">
                <a:latin typeface="Times New Roman" pitchFamily="18" charset="0"/>
                <a:cs typeface="Times New Roman" pitchFamily="18" charset="0"/>
              </a:rPr>
              <a:t> affects the adult </a:t>
            </a:r>
            <a:r>
              <a:rPr lang="en-US" b="1" dirty="0" err="1">
                <a:latin typeface="Times New Roman" pitchFamily="18" charset="0"/>
                <a:cs typeface="Times New Roman" pitchFamily="18" charset="0"/>
              </a:rPr>
              <a:t>labour</a:t>
            </a:r>
            <a:r>
              <a:rPr lang="en-US" b="1" dirty="0">
                <a:latin typeface="Times New Roman" pitchFamily="18" charset="0"/>
                <a:cs typeface="Times New Roman" pitchFamily="18" charset="0"/>
              </a:rPr>
              <a:t> </a:t>
            </a:r>
            <a:r>
              <a:rPr lang="en-US" b="1" dirty="0" smtClean="0">
                <a:latin typeface="Times New Roman" pitchFamily="18" charset="0"/>
                <a:cs typeface="Times New Roman" pitchFamily="18" charset="0"/>
              </a:rPr>
              <a:t>market </a:t>
            </a:r>
            <a:r>
              <a:rPr lang="en-US" dirty="0" smtClean="0">
                <a:latin typeface="Times New Roman" pitchFamily="18" charset="0"/>
                <a:cs typeface="Times New Roman" pitchFamily="18" charset="0"/>
              </a:rPr>
              <a:t>:-</a:t>
            </a:r>
          </a:p>
          <a:p>
            <a:pPr>
              <a:buFont typeface="Wingdings" panose="05000000000000000000" pitchFamily="2" charset="2"/>
              <a:buChar char="§"/>
            </a:pPr>
            <a:endParaRPr lang="en-US" sz="1800" dirty="0">
              <a:latin typeface="Times New Roman" pitchFamily="18" charset="0"/>
              <a:cs typeface="Times New Roman" pitchFamily="18" charset="0"/>
            </a:endParaRPr>
          </a:p>
          <a:p>
            <a:pPr lvl="2">
              <a:buFont typeface="Wingdings" pitchFamily="2" charset="2"/>
              <a:buChar char="§"/>
            </a:pPr>
            <a:r>
              <a:rPr lang="en-US" dirty="0">
                <a:latin typeface="Times New Roman" pitchFamily="18" charset="0"/>
                <a:cs typeface="Times New Roman" pitchFamily="18" charset="0"/>
              </a:rPr>
              <a:t>If Child and Adult are substitutes of each other for a work, employers prefer to hire children rather than adults, because they have to pay less to children.</a:t>
            </a:r>
          </a:p>
          <a:p>
            <a:pPr lvl="2">
              <a:buFont typeface="Wingdings" pitchFamily="2" charset="2"/>
              <a:buChar char="§"/>
            </a:pPr>
            <a:r>
              <a:rPr lang="en-US" dirty="0">
                <a:latin typeface="Times New Roman" pitchFamily="18" charset="0"/>
                <a:cs typeface="Times New Roman" pitchFamily="18" charset="0"/>
              </a:rPr>
              <a:t>Child </a:t>
            </a:r>
            <a:r>
              <a:rPr lang="en-US" dirty="0" err="1">
                <a:latin typeface="Times New Roman" pitchFamily="18" charset="0"/>
                <a:cs typeface="Times New Roman" pitchFamily="18" charset="0"/>
              </a:rPr>
              <a:t>labour</a:t>
            </a:r>
            <a:r>
              <a:rPr lang="en-US" dirty="0">
                <a:latin typeface="Times New Roman" pitchFamily="18" charset="0"/>
                <a:cs typeface="Times New Roman" pitchFamily="18" charset="0"/>
              </a:rPr>
              <a:t> thus either increases adult unemployment or lower the adult wage </a:t>
            </a:r>
            <a:r>
              <a:rPr lang="en-US" dirty="0" smtClean="0">
                <a:latin typeface="Times New Roman" pitchFamily="18" charset="0"/>
                <a:cs typeface="Times New Roman" pitchFamily="18" charset="0"/>
              </a:rPr>
              <a:t>rates	</a:t>
            </a:r>
            <a:endParaRPr lang="en-US" dirty="0">
              <a:latin typeface="Times New Roman" pitchFamily="18" charset="0"/>
              <a:cs typeface="Times New Roman" pitchFamily="18" charset="0"/>
            </a:endParaRPr>
          </a:p>
          <a:p>
            <a:pPr lvl="2">
              <a:buFont typeface="Wingdings" pitchFamily="2" charset="2"/>
              <a:buChar char="§"/>
            </a:pPr>
            <a:r>
              <a:rPr lang="en-US" dirty="0" smtClean="0">
                <a:latin typeface="Times New Roman" pitchFamily="18" charset="0"/>
                <a:cs typeface="Times New Roman" pitchFamily="18" charset="0"/>
              </a:rPr>
              <a:t>Which </a:t>
            </a:r>
            <a:r>
              <a:rPr lang="en-US" dirty="0">
                <a:latin typeface="Times New Roman" pitchFamily="18" charset="0"/>
                <a:cs typeface="Times New Roman" pitchFamily="18" charset="0"/>
              </a:rPr>
              <a:t>in turn forces adults to put their children to work generating a vicious circle.</a:t>
            </a:r>
          </a:p>
          <a:p>
            <a:pPr lvl="2">
              <a:buFont typeface="Wingdings" pitchFamily="2" charset="2"/>
              <a:buChar char="§"/>
            </a:pPr>
            <a:r>
              <a:rPr lang="en-US" dirty="0">
                <a:latin typeface="Times New Roman" pitchFamily="18" charset="0"/>
                <a:cs typeface="Times New Roman" pitchFamily="18" charset="0"/>
              </a:rPr>
              <a:t>Thus, it decreases the legal employment and at the same time it is also hindrance to production of  skilled human resources for future, hence deteriorating the country. </a:t>
            </a:r>
          </a:p>
          <a:p>
            <a:pPr>
              <a:buFont typeface="Wingdings" panose="05000000000000000000" pitchFamily="2" charset="2"/>
              <a:buChar char="§"/>
            </a:pPr>
            <a:endParaRPr lang="en-US" sz="1800" u="sng" dirty="0">
              <a:latin typeface="Times New Roman" pitchFamily="18" charset="0"/>
              <a:cs typeface="Times New Roman" pitchFamily="18" charset="0"/>
            </a:endParaRPr>
          </a:p>
          <a:p>
            <a:pPr lvl="1">
              <a:buFont typeface="Wingdings" panose="05000000000000000000" pitchFamily="2" charset="2"/>
              <a:buChar char="§"/>
            </a:pPr>
            <a:endParaRPr lang="en-US" sz="1800" dirty="0">
              <a:latin typeface="Times New Roman" pitchFamily="18" charset="0"/>
              <a:cs typeface="Times New Roman" pitchFamily="18" charset="0"/>
            </a:endParaRPr>
          </a:p>
        </p:txBody>
      </p:sp>
    </p:spTree>
    <p:extLst>
      <p:ext uri="{BB962C8B-B14F-4D97-AF65-F5344CB8AC3E}">
        <p14:creationId xmlns="" xmlns:p14="http://schemas.microsoft.com/office/powerpoint/2010/main" val="324524367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1416676"/>
            <a:ext cx="11256134" cy="4201487"/>
          </a:xfrm>
          <a:prstGeom prst="rect">
            <a:avLst/>
          </a:prstGeom>
        </p:spPr>
        <p:txBody>
          <a:bodyPr>
            <a:noAutofit/>
          </a:bodyPr>
          <a:lstStyle/>
          <a:p>
            <a:pPr>
              <a:buNone/>
            </a:pPr>
            <a:endParaRPr lang="en-US" sz="1800" dirty="0">
              <a:latin typeface="Times New Roman" pitchFamily="18" charset="0"/>
              <a:cs typeface="Times New Roman" pitchFamily="18" charset="0"/>
            </a:endParaRPr>
          </a:p>
          <a:p>
            <a:pPr lvl="1">
              <a:buFont typeface="Wingdings" pitchFamily="2" charset="2"/>
              <a:buChar char="§"/>
            </a:pPr>
            <a:r>
              <a:rPr lang="en-US" sz="1800" dirty="0">
                <a:latin typeface="Times New Roman" pitchFamily="18" charset="0"/>
                <a:cs typeface="Times New Roman" pitchFamily="18" charset="0"/>
              </a:rPr>
              <a:t>There  is no known direct effect of Child </a:t>
            </a:r>
            <a:r>
              <a:rPr lang="en-US" sz="1800" dirty="0" err="1">
                <a:latin typeface="Times New Roman" pitchFamily="18" charset="0"/>
                <a:cs typeface="Times New Roman" pitchFamily="18" charset="0"/>
              </a:rPr>
              <a:t>labour</a:t>
            </a:r>
            <a:r>
              <a:rPr lang="en-US" sz="1800" dirty="0">
                <a:latin typeface="Times New Roman" pitchFamily="18" charset="0"/>
                <a:cs typeface="Times New Roman" pitchFamily="18" charset="0"/>
              </a:rPr>
              <a:t> on FDI, but some studies show that countries with high child </a:t>
            </a:r>
            <a:r>
              <a:rPr lang="en-US" sz="1800" dirty="0" err="1">
                <a:latin typeface="Times New Roman" pitchFamily="18" charset="0"/>
                <a:cs typeface="Times New Roman" pitchFamily="18" charset="0"/>
              </a:rPr>
              <a:t>labour</a:t>
            </a:r>
            <a:r>
              <a:rPr lang="en-US" sz="1800" dirty="0">
                <a:latin typeface="Times New Roman" pitchFamily="18" charset="0"/>
                <a:cs typeface="Times New Roman" pitchFamily="18" charset="0"/>
              </a:rPr>
              <a:t> have attracted very low FDIs, contrary to what we think that “High child </a:t>
            </a:r>
            <a:r>
              <a:rPr lang="en-US" sz="1800" dirty="0" err="1">
                <a:latin typeface="Times New Roman" pitchFamily="18" charset="0"/>
                <a:cs typeface="Times New Roman" pitchFamily="18" charset="0"/>
              </a:rPr>
              <a:t>labour</a:t>
            </a:r>
            <a:r>
              <a:rPr lang="en-US" sz="1800" dirty="0">
                <a:latin typeface="Times New Roman" pitchFamily="18" charset="0"/>
                <a:cs typeface="Times New Roman" pitchFamily="18" charset="0"/>
              </a:rPr>
              <a:t> attracts more FDI” due to lower </a:t>
            </a:r>
            <a:r>
              <a:rPr lang="en-US" sz="1800" dirty="0" err="1">
                <a:latin typeface="Times New Roman" pitchFamily="18" charset="0"/>
                <a:cs typeface="Times New Roman" pitchFamily="18" charset="0"/>
              </a:rPr>
              <a:t>labour</a:t>
            </a:r>
            <a:r>
              <a:rPr lang="en-US" sz="1800" dirty="0">
                <a:latin typeface="Times New Roman" pitchFamily="18" charset="0"/>
                <a:cs typeface="Times New Roman" pitchFamily="18" charset="0"/>
              </a:rPr>
              <a:t> cost.</a:t>
            </a:r>
          </a:p>
          <a:p>
            <a:pPr lvl="1">
              <a:buFont typeface="Wingdings" pitchFamily="2" charset="2"/>
              <a:buChar char="§"/>
            </a:pPr>
            <a:r>
              <a:rPr lang="en-US" sz="1800" dirty="0">
                <a:latin typeface="Times New Roman" pitchFamily="18" charset="0"/>
                <a:cs typeface="Times New Roman" pitchFamily="18" charset="0"/>
              </a:rPr>
              <a:t>One possible factors of low FDIs is the act passed in U.S. Congress during 1993. It stated that </a:t>
            </a:r>
            <a:r>
              <a:rPr lang="en-US" sz="1800" dirty="0" smtClean="0">
                <a:latin typeface="Times New Roman" pitchFamily="18" charset="0"/>
                <a:cs typeface="Times New Roman" pitchFamily="18" charset="0"/>
              </a:rPr>
              <a:t>:-</a:t>
            </a:r>
          </a:p>
          <a:p>
            <a:pPr lvl="1">
              <a:buFont typeface="Wingdings" pitchFamily="2" charset="2"/>
              <a:buChar char="§"/>
            </a:pPr>
            <a:endParaRPr lang="en-US" b="1" u="sng" dirty="0">
              <a:latin typeface="Times New Roman" pitchFamily="18" charset="0"/>
              <a:cs typeface="Times New Roman" pitchFamily="18" charset="0"/>
            </a:endParaRPr>
          </a:p>
          <a:p>
            <a:pPr marL="1219170" lvl="2" indent="0">
              <a:buNone/>
            </a:pPr>
            <a:endParaRPr lang="en-US" b="1" u="sng" dirty="0" smtClean="0">
              <a:latin typeface="Times New Roman" pitchFamily="18" charset="0"/>
              <a:cs typeface="Times New Roman" pitchFamily="18" charset="0"/>
            </a:endParaRPr>
          </a:p>
          <a:p>
            <a:pPr marL="1219170" lvl="2" indent="0">
              <a:buNone/>
            </a:pPr>
            <a:r>
              <a:rPr lang="en-US" b="1" u="sng" dirty="0" smtClean="0">
                <a:latin typeface="Times New Roman" pitchFamily="18" charset="0"/>
                <a:cs typeface="Times New Roman" pitchFamily="18" charset="0"/>
              </a:rPr>
              <a:t>“Adult workers in the United States and other developed countries should not have their jobs imperiled by imports produced by child labor in developing countries”</a:t>
            </a:r>
            <a:endParaRPr lang="en-US" b="1" u="sng" dirty="0">
              <a:latin typeface="Times New Roman" pitchFamily="18" charset="0"/>
              <a:cs typeface="Times New Roman" pitchFamily="18" charset="0"/>
            </a:endParaRPr>
          </a:p>
        </p:txBody>
      </p:sp>
      <p:sp>
        <p:nvSpPr>
          <p:cNvPr id="4" name="TextBox 3"/>
          <p:cNvSpPr txBox="1"/>
          <p:nvPr/>
        </p:nvSpPr>
        <p:spPr>
          <a:xfrm>
            <a:off x="1275008" y="396651"/>
            <a:ext cx="11256134" cy="1200329"/>
          </a:xfrm>
          <a:prstGeom prst="rect">
            <a:avLst/>
          </a:prstGeom>
          <a:noFill/>
        </p:spPr>
        <p:txBody>
          <a:bodyPr wrap="square" rtlCol="0">
            <a:spAutoFit/>
          </a:bodyPr>
          <a:lstStyle/>
          <a:p>
            <a:r>
              <a:rPr lang="en-US" sz="3600" b="1" dirty="0" smtClean="0">
                <a:solidFill>
                  <a:schemeClr val="tx2"/>
                </a:solidFill>
                <a:latin typeface="Times New Roman" panose="02020603050405020304" pitchFamily="18" charset="0"/>
                <a:cs typeface="Times New Roman" pitchFamily="18" charset="0"/>
              </a:rPr>
              <a:t>			Effects </a:t>
            </a:r>
            <a:r>
              <a:rPr lang="en-US" sz="3600" b="1" dirty="0">
                <a:solidFill>
                  <a:schemeClr val="tx2"/>
                </a:solidFill>
                <a:latin typeface="Times New Roman" pitchFamily="18" charset="0"/>
                <a:cs typeface="Times New Roman" pitchFamily="18" charset="0"/>
              </a:rPr>
              <a:t>of Child </a:t>
            </a:r>
            <a:r>
              <a:rPr lang="en-US" sz="3600" b="1" dirty="0" err="1">
                <a:solidFill>
                  <a:schemeClr val="tx2"/>
                </a:solidFill>
                <a:latin typeface="Times New Roman" pitchFamily="18" charset="0"/>
                <a:cs typeface="Times New Roman" pitchFamily="18" charset="0"/>
              </a:rPr>
              <a:t>labour</a:t>
            </a:r>
            <a:r>
              <a:rPr lang="en-US" sz="3600" b="1" dirty="0">
                <a:solidFill>
                  <a:schemeClr val="tx2"/>
                </a:solidFill>
                <a:latin typeface="Times New Roman" pitchFamily="18" charset="0"/>
                <a:cs typeface="Times New Roman" pitchFamily="18" charset="0"/>
              </a:rPr>
              <a:t> on FDI:-</a:t>
            </a:r>
          </a:p>
          <a:p>
            <a:endParaRPr lang="en-US" sz="3600" dirty="0">
              <a:solidFill>
                <a:schemeClr val="tx2"/>
              </a:solidFill>
              <a:latin typeface="Times New Roman" panose="02020603050405020304" pitchFamily="18" charset="0"/>
              <a:cs typeface="Times New Roman" panose="02020603050405020304" pitchFamily="18" charset="0"/>
            </a:endParaRPr>
          </a:p>
        </p:txBody>
      </p:sp>
    </p:spTree>
    <p:extLst>
      <p:ext uri="{BB962C8B-B14F-4D97-AF65-F5344CB8AC3E}">
        <p14:creationId xmlns="" xmlns:p14="http://schemas.microsoft.com/office/powerpoint/2010/main" val="384921472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9144" y="327642"/>
            <a:ext cx="10160000" cy="1143000"/>
          </a:xfrm>
        </p:spPr>
        <p:txBody>
          <a:bodyPr>
            <a:normAutofit/>
          </a:bodyPr>
          <a:lstStyle/>
          <a:p>
            <a:r>
              <a:rPr lang="en-US" sz="3600" b="1" dirty="0" smtClean="0">
                <a:latin typeface="Times New Roman" pitchFamily="18" charset="0"/>
                <a:cs typeface="Times New Roman" pitchFamily="18" charset="0"/>
              </a:rPr>
              <a:t>Contd.</a:t>
            </a:r>
            <a:endParaRPr lang="en-US" sz="3600" b="1" dirty="0">
              <a:latin typeface="Times New Roman" pitchFamily="18" charset="0"/>
              <a:cs typeface="Times New Roman" pitchFamily="18" charset="0"/>
            </a:endParaRPr>
          </a:p>
        </p:txBody>
      </p:sp>
      <p:sp>
        <p:nvSpPr>
          <p:cNvPr id="3" name="Content Placeholder 2"/>
          <p:cNvSpPr>
            <a:spLocks noGrp="1"/>
          </p:cNvSpPr>
          <p:nvPr>
            <p:ph idx="1"/>
          </p:nvPr>
        </p:nvSpPr>
        <p:spPr>
          <a:xfrm>
            <a:off x="0" y="1600201"/>
            <a:ext cx="11269014" cy="4525963"/>
          </a:xfrm>
          <a:prstGeom prst="rect">
            <a:avLst/>
          </a:prstGeom>
        </p:spPr>
        <p:txBody>
          <a:bodyPr>
            <a:noAutofit/>
          </a:bodyPr>
          <a:lstStyle/>
          <a:p>
            <a:pPr>
              <a:buFont typeface="Wingdings" panose="05000000000000000000" pitchFamily="2" charset="2"/>
              <a:buChar char="§"/>
            </a:pPr>
            <a:r>
              <a:rPr lang="en-IN" b="1" dirty="0">
                <a:latin typeface="Times New Roman" panose="02020603050405020304" pitchFamily="18" charset="0"/>
                <a:cs typeface="Times New Roman" panose="02020603050405020304" pitchFamily="18" charset="0"/>
              </a:rPr>
              <a:t>Impacts of child labour on growth through human capital</a:t>
            </a:r>
            <a:r>
              <a:rPr lang="en-IN" dirty="0">
                <a:latin typeface="Times New Roman" panose="02020603050405020304" pitchFamily="18" charset="0"/>
                <a:cs typeface="Times New Roman" panose="02020603050405020304" pitchFamily="18" charset="0"/>
              </a:rPr>
              <a:t>:-</a:t>
            </a:r>
          </a:p>
          <a:p>
            <a:pPr>
              <a:buFont typeface="Wingdings" panose="05000000000000000000" pitchFamily="2" charset="2"/>
              <a:buChar char="§"/>
            </a:pPr>
            <a:endParaRPr lang="en-US" sz="1800" dirty="0">
              <a:latin typeface="Times New Roman" pitchFamily="18" charset="0"/>
              <a:cs typeface="Times New Roman" pitchFamily="18" charset="0"/>
            </a:endParaRPr>
          </a:p>
          <a:p>
            <a:pPr lvl="1">
              <a:buFont typeface="Wingdings" pitchFamily="2" charset="2"/>
              <a:buChar char="§"/>
            </a:pPr>
            <a:r>
              <a:rPr lang="en-IN" sz="1800" dirty="0">
                <a:latin typeface="Times New Roman" pitchFamily="18" charset="0"/>
                <a:cs typeface="Times New Roman" pitchFamily="18" charset="0"/>
              </a:rPr>
              <a:t>Impedes children’s school attendance, proficiency and human capital accumulation.</a:t>
            </a:r>
          </a:p>
          <a:p>
            <a:pPr lvl="1">
              <a:buFont typeface="Wingdings" pitchFamily="2" charset="2"/>
              <a:buChar char="§"/>
            </a:pPr>
            <a:r>
              <a:rPr lang="en-IN" sz="1800" dirty="0">
                <a:latin typeface="Times New Roman" pitchFamily="18" charset="0"/>
                <a:cs typeface="Times New Roman" pitchFamily="18" charset="0"/>
              </a:rPr>
              <a:t>Depresses a country’s labour productivity and growth in the long run.</a:t>
            </a:r>
          </a:p>
          <a:p>
            <a:pPr lvl="1">
              <a:buFont typeface="Wingdings" pitchFamily="2" charset="2"/>
              <a:buChar char="§"/>
            </a:pPr>
            <a:r>
              <a:rPr lang="en-IN" sz="1800" dirty="0">
                <a:latin typeface="Times New Roman" pitchFamily="18" charset="0"/>
                <a:cs typeface="Times New Roman" pitchFamily="18" charset="0"/>
              </a:rPr>
              <a:t>Low education is associated with lack of awareness of rights and of democratization.</a:t>
            </a:r>
          </a:p>
          <a:p>
            <a:pPr lvl="1">
              <a:buFont typeface="Wingdings" pitchFamily="2" charset="2"/>
              <a:buChar char="§"/>
            </a:pPr>
            <a:r>
              <a:rPr lang="en-IN" sz="1800" dirty="0">
                <a:latin typeface="Times New Roman" pitchFamily="18" charset="0"/>
                <a:cs typeface="Times New Roman" pitchFamily="18" charset="0"/>
              </a:rPr>
              <a:t>Negatively affects growth and social development</a:t>
            </a:r>
            <a:r>
              <a:rPr lang="en-IN" sz="1800" dirty="0" smtClean="0">
                <a:latin typeface="Times New Roman" pitchFamily="18" charset="0"/>
                <a:cs typeface="Times New Roman" pitchFamily="18" charset="0"/>
              </a:rPr>
              <a:t>.</a:t>
            </a:r>
          </a:p>
          <a:p>
            <a:pPr lvl="1">
              <a:buFont typeface="Wingdings" pitchFamily="2" charset="2"/>
              <a:buChar char="§"/>
            </a:pPr>
            <a:endParaRPr lang="en-IN" sz="1800" dirty="0">
              <a:latin typeface="Times New Roman" pitchFamily="18" charset="0"/>
              <a:cs typeface="Times New Roman" pitchFamily="18" charset="0"/>
            </a:endParaRPr>
          </a:p>
          <a:p>
            <a:pPr>
              <a:buFont typeface="Wingdings" panose="05000000000000000000" pitchFamily="2" charset="2"/>
              <a:buChar char="§"/>
            </a:pPr>
            <a:r>
              <a:rPr lang="en-IN" b="1" dirty="0" smtClean="0">
                <a:latin typeface="Times New Roman" pitchFamily="18" charset="0"/>
                <a:cs typeface="Times New Roman" pitchFamily="18" charset="0"/>
              </a:rPr>
              <a:t>Impact </a:t>
            </a:r>
            <a:r>
              <a:rPr lang="en-IN" b="1" dirty="0">
                <a:latin typeface="Times New Roman" pitchFamily="18" charset="0"/>
                <a:cs typeface="Times New Roman" pitchFamily="18" charset="0"/>
              </a:rPr>
              <a:t>of child labour on growth through </a:t>
            </a:r>
            <a:r>
              <a:rPr lang="en-IN" b="1" dirty="0" smtClean="0">
                <a:latin typeface="Times New Roman" pitchFamily="18" charset="0"/>
                <a:cs typeface="Times New Roman" pitchFamily="18" charset="0"/>
              </a:rPr>
              <a:t>fertility</a:t>
            </a:r>
            <a:endParaRPr lang="en-IN" b="1" dirty="0">
              <a:latin typeface="Times New Roman" pitchFamily="18" charset="0"/>
              <a:cs typeface="Times New Roman" pitchFamily="18" charset="0"/>
            </a:endParaRPr>
          </a:p>
          <a:p>
            <a:pPr lvl="1">
              <a:buFont typeface="Wingdings" pitchFamily="2" charset="2"/>
              <a:buChar char="§"/>
            </a:pPr>
            <a:endParaRPr lang="en-IN" sz="1800" dirty="0" smtClean="0">
              <a:latin typeface="Times New Roman" panose="02020603050405020304" pitchFamily="18" charset="0"/>
              <a:cs typeface="Times New Roman" panose="02020603050405020304" pitchFamily="18" charset="0"/>
            </a:endParaRPr>
          </a:p>
          <a:p>
            <a:pPr lvl="1">
              <a:buFont typeface="Wingdings" pitchFamily="2" charset="2"/>
              <a:buChar char="§"/>
            </a:pPr>
            <a:r>
              <a:rPr lang="en-IN" sz="1800" dirty="0">
                <a:latin typeface="Times New Roman" pitchFamily="18" charset="0"/>
                <a:cs typeface="Times New Roman" pitchFamily="18" charset="0"/>
              </a:rPr>
              <a:t>The impact of child labour on fertility observed at the family level translates into lower long run growth at the national level.</a:t>
            </a:r>
          </a:p>
          <a:p>
            <a:pPr lvl="1">
              <a:buFont typeface="Wingdings" pitchFamily="2" charset="2"/>
              <a:buChar char="§"/>
            </a:pPr>
            <a:r>
              <a:rPr lang="en-IN" sz="1800" dirty="0">
                <a:latin typeface="Times New Roman" pitchFamily="18" charset="0"/>
                <a:cs typeface="Times New Roman" pitchFamily="18" charset="0"/>
              </a:rPr>
              <a:t>Enhances national birth rate directly and indirectly, and higher national fertility inflicts a well-known cost in terms of growth.</a:t>
            </a:r>
          </a:p>
          <a:p>
            <a:pPr lvl="1">
              <a:buFont typeface="Wingdings" pitchFamily="2" charset="2"/>
              <a:buChar char="§"/>
            </a:pPr>
            <a:endParaRPr lang="en-IN" sz="1800" dirty="0">
              <a:latin typeface="Times New Roman" pitchFamily="18" charset="0"/>
              <a:cs typeface="Times New Roman" pitchFamily="18" charset="0"/>
            </a:endParaRPr>
          </a:p>
          <a:p>
            <a:pPr lvl="1">
              <a:buFont typeface="Wingdings" pitchFamily="2" charset="2"/>
              <a:buChar char="§"/>
            </a:pPr>
            <a:endParaRPr lang="en-IN" sz="1800" dirty="0">
              <a:latin typeface="Times New Roman" pitchFamily="18" charset="0"/>
              <a:cs typeface="Times New Roman" pitchFamily="18" charset="0"/>
            </a:endParaRPr>
          </a:p>
          <a:p>
            <a:pPr lvl="1">
              <a:buFont typeface="Wingdings" pitchFamily="2" charset="2"/>
              <a:buChar char="§"/>
            </a:pPr>
            <a:endParaRPr lang="en-US" sz="1800" dirty="0">
              <a:latin typeface="Times New Roman" pitchFamily="18" charset="0"/>
              <a:cs typeface="Times New Roman" pitchFamily="18" charset="0"/>
            </a:endParaRPr>
          </a:p>
          <a:p>
            <a:pPr lvl="1">
              <a:buFont typeface="Wingdings" pitchFamily="2" charset="2"/>
              <a:buChar char="§"/>
            </a:pPr>
            <a:endParaRPr lang="en-US" sz="1800" dirty="0">
              <a:latin typeface="Times New Roman" pitchFamily="18" charset="0"/>
              <a:cs typeface="Times New Roman" pitchFamily="18" charset="0"/>
            </a:endParaRPr>
          </a:p>
        </p:txBody>
      </p:sp>
      <p:sp>
        <p:nvSpPr>
          <p:cNvPr id="4" name="Rectangle 3"/>
          <p:cNvSpPr/>
          <p:nvPr/>
        </p:nvSpPr>
        <p:spPr>
          <a:xfrm>
            <a:off x="339144" y="6126164"/>
            <a:ext cx="11191741" cy="369332"/>
          </a:xfrm>
          <a:prstGeom prst="rect">
            <a:avLst/>
          </a:prstGeom>
        </p:spPr>
        <p:txBody>
          <a:bodyPr wrap="square">
            <a:spAutoFit/>
          </a:bodyPr>
          <a:lstStyle/>
          <a:p>
            <a:r>
              <a:rPr lang="en-IN" u="sng" dirty="0">
                <a:latin typeface="Times New Roman" pitchFamily="18" charset="0"/>
                <a:cs typeface="Times New Roman" pitchFamily="18" charset="0"/>
              </a:rPr>
              <a:t>This two problem can be solved by providing </a:t>
            </a:r>
            <a:r>
              <a:rPr lang="en-IN" u="sng" dirty="0">
                <a:solidFill>
                  <a:srgbClr val="0070C0"/>
                </a:solidFill>
                <a:latin typeface="Times New Roman" pitchFamily="18" charset="0"/>
                <a:cs typeface="Times New Roman" pitchFamily="18" charset="0"/>
              </a:rPr>
              <a:t>better education and better employment</a:t>
            </a:r>
            <a:r>
              <a:rPr lang="en-IN" u="sng" dirty="0">
                <a:latin typeface="Times New Roman" pitchFamily="18" charset="0"/>
                <a:cs typeface="Times New Roman" pitchFamily="18" charset="0"/>
              </a:rPr>
              <a:t> to educated one.</a:t>
            </a:r>
          </a:p>
        </p:txBody>
      </p:sp>
    </p:spTree>
    <p:extLst>
      <p:ext uri="{BB962C8B-B14F-4D97-AF65-F5344CB8AC3E}">
        <p14:creationId xmlns="" xmlns:p14="http://schemas.microsoft.com/office/powerpoint/2010/main" val="274544736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85882" y="457201"/>
            <a:ext cx="10160000" cy="1143000"/>
          </a:xfrm>
        </p:spPr>
        <p:txBody>
          <a:bodyPr>
            <a:normAutofit/>
          </a:bodyPr>
          <a:lstStyle/>
          <a:p>
            <a:r>
              <a:rPr lang="en-US" sz="3600" b="1" dirty="0">
                <a:latin typeface="Times New Roman" pitchFamily="18" charset="0"/>
                <a:cs typeface="Times New Roman" pitchFamily="18" charset="0"/>
              </a:rPr>
              <a:t>				</a:t>
            </a:r>
            <a:r>
              <a:rPr lang="en-US" sz="3600" b="1" dirty="0" smtClean="0">
                <a:latin typeface="Times New Roman" pitchFamily="18" charset="0"/>
                <a:cs typeface="Times New Roman" pitchFamily="18" charset="0"/>
              </a:rPr>
              <a:t>Contd.</a:t>
            </a:r>
            <a:endParaRPr lang="en-US" sz="3600" b="1" dirty="0">
              <a:latin typeface="Times New Roman" pitchFamily="18" charset="0"/>
              <a:cs typeface="Times New Roman" pitchFamily="18" charset="0"/>
            </a:endParaRPr>
          </a:p>
        </p:txBody>
      </p:sp>
      <p:sp>
        <p:nvSpPr>
          <p:cNvPr id="3" name="Content Placeholder 2"/>
          <p:cNvSpPr>
            <a:spLocks noGrp="1"/>
          </p:cNvSpPr>
          <p:nvPr>
            <p:ph idx="1"/>
          </p:nvPr>
        </p:nvSpPr>
        <p:spPr>
          <a:xfrm>
            <a:off x="103031" y="1600201"/>
            <a:ext cx="11165983" cy="4525963"/>
          </a:xfrm>
          <a:prstGeom prst="rect">
            <a:avLst/>
          </a:prstGeom>
        </p:spPr>
        <p:txBody>
          <a:bodyPr>
            <a:normAutofit/>
          </a:bodyPr>
          <a:lstStyle/>
          <a:p>
            <a:pPr>
              <a:buNone/>
            </a:pPr>
            <a:r>
              <a:rPr lang="en-IN" b="1" dirty="0">
                <a:latin typeface="Times New Roman" pitchFamily="18" charset="0"/>
                <a:cs typeface="Times New Roman" pitchFamily="18" charset="0"/>
              </a:rPr>
              <a:t>Impact of child labour on growth through health</a:t>
            </a:r>
          </a:p>
          <a:p>
            <a:pPr marL="914377" lvl="2">
              <a:spcBef>
                <a:spcPts val="1333"/>
              </a:spcBef>
            </a:pPr>
            <a:r>
              <a:rPr lang="en-IN" dirty="0">
                <a:latin typeface="Times New Roman" pitchFamily="18" charset="0"/>
                <a:cs typeface="Times New Roman" pitchFamily="18" charset="0"/>
              </a:rPr>
              <a:t>Health problems to them who are working in hazardous activities, and the lower hygiene associated with scarce education translate in the long run into a less healthy and hence less productive adult labour force, subtracting from long run growth.</a:t>
            </a:r>
          </a:p>
          <a:p>
            <a:pPr marL="914377" lvl="2">
              <a:spcBef>
                <a:spcPts val="1333"/>
              </a:spcBef>
              <a:buNone/>
            </a:pPr>
            <a:endParaRPr lang="en-IN" dirty="0">
              <a:latin typeface="Times New Roman" pitchFamily="18" charset="0"/>
              <a:cs typeface="Times New Roman" pitchFamily="18" charset="0"/>
            </a:endParaRPr>
          </a:p>
          <a:p>
            <a:pPr>
              <a:buNone/>
            </a:pPr>
            <a:endParaRPr lang="en-US" sz="1800" dirty="0"/>
          </a:p>
        </p:txBody>
      </p:sp>
      <p:sp>
        <p:nvSpPr>
          <p:cNvPr id="4" name="Rectangle 3"/>
          <p:cNvSpPr/>
          <p:nvPr/>
        </p:nvSpPr>
        <p:spPr>
          <a:xfrm>
            <a:off x="0" y="3429000"/>
            <a:ext cx="11281893" cy="646331"/>
          </a:xfrm>
          <a:prstGeom prst="rect">
            <a:avLst/>
          </a:prstGeom>
        </p:spPr>
        <p:txBody>
          <a:bodyPr wrap="square">
            <a:spAutoFit/>
          </a:bodyPr>
          <a:lstStyle/>
          <a:p>
            <a:pPr marL="342900" indent="-342900">
              <a:buFont typeface="Wingdings" panose="05000000000000000000" pitchFamily="2" charset="2"/>
              <a:buChar char="Ø"/>
            </a:pPr>
            <a:r>
              <a:rPr lang="en-IN" dirty="0">
                <a:solidFill>
                  <a:srgbClr val="0070C0"/>
                </a:solidFill>
                <a:latin typeface="Times New Roman" pitchFamily="18" charset="0"/>
                <a:cs typeface="Times New Roman" pitchFamily="18" charset="0"/>
              </a:rPr>
              <a:t>Health-focused public expenditure</a:t>
            </a:r>
            <a:r>
              <a:rPr lang="en-IN" dirty="0">
                <a:latin typeface="Times New Roman" pitchFamily="18" charset="0"/>
                <a:cs typeface="Times New Roman" pitchFamily="18" charset="0"/>
              </a:rPr>
              <a:t> and </a:t>
            </a:r>
            <a:r>
              <a:rPr lang="en-IN" dirty="0">
                <a:solidFill>
                  <a:srgbClr val="0070C0"/>
                </a:solidFill>
                <a:latin typeface="Times New Roman" pitchFamily="18" charset="0"/>
                <a:cs typeface="Times New Roman" pitchFamily="18" charset="0"/>
              </a:rPr>
              <a:t>educational programmes</a:t>
            </a:r>
            <a:r>
              <a:rPr lang="en-IN" dirty="0">
                <a:latin typeface="Times New Roman" pitchFamily="18" charset="0"/>
                <a:cs typeface="Times New Roman" pitchFamily="18" charset="0"/>
              </a:rPr>
              <a:t> can benefit not only the health of the children directly involved but also the </a:t>
            </a:r>
            <a:r>
              <a:rPr lang="en-IN" dirty="0">
                <a:solidFill>
                  <a:srgbClr val="0070C0"/>
                </a:solidFill>
                <a:latin typeface="Times New Roman" pitchFamily="18" charset="0"/>
                <a:cs typeface="Times New Roman" pitchFamily="18" charset="0"/>
              </a:rPr>
              <a:t>country’s long run growth rate through enhanced health and labour productivity.</a:t>
            </a:r>
          </a:p>
        </p:txBody>
      </p:sp>
    </p:spTree>
    <p:extLst>
      <p:ext uri="{BB962C8B-B14F-4D97-AF65-F5344CB8AC3E}">
        <p14:creationId xmlns="" xmlns:p14="http://schemas.microsoft.com/office/powerpoint/2010/main" val="38842955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Content </a:t>
            </a:r>
            <a:endParaRPr lang="en-US" dirty="0"/>
          </a:p>
        </p:txBody>
      </p:sp>
      <p:sp>
        <p:nvSpPr>
          <p:cNvPr id="3" name="Content Placeholder 2"/>
          <p:cNvSpPr>
            <a:spLocks noGrp="1"/>
          </p:cNvSpPr>
          <p:nvPr>
            <p:ph idx="1"/>
          </p:nvPr>
        </p:nvSpPr>
        <p:spPr/>
        <p:txBody>
          <a:bodyPr>
            <a:normAutofit/>
          </a:bodyPr>
          <a:lstStyle/>
          <a:p>
            <a:pPr>
              <a:buFont typeface="Wingdings" panose="05000000000000000000" pitchFamily="2" charset="2"/>
              <a:buChar char="§"/>
            </a:pPr>
            <a:r>
              <a:rPr lang="en-US" sz="2000" dirty="0" smtClean="0">
                <a:latin typeface="Times New Roman" panose="02020603050405020304" pitchFamily="18" charset="0"/>
                <a:cs typeface="Times New Roman" panose="02020603050405020304" pitchFamily="18" charset="0"/>
              </a:rPr>
              <a:t>What is Child </a:t>
            </a:r>
            <a:r>
              <a:rPr lang="en-US" sz="2000" dirty="0" err="1" smtClean="0">
                <a:latin typeface="Times New Roman" panose="02020603050405020304" pitchFamily="18" charset="0"/>
                <a:cs typeface="Times New Roman" panose="02020603050405020304" pitchFamily="18" charset="0"/>
              </a:rPr>
              <a:t>Labour</a:t>
            </a:r>
            <a:r>
              <a:rPr lang="en-US" sz="2000" dirty="0" smtClean="0">
                <a:latin typeface="Times New Roman" panose="02020603050405020304" pitchFamily="18" charset="0"/>
                <a:cs typeface="Times New Roman" panose="02020603050405020304" pitchFamily="18" charset="0"/>
              </a:rPr>
              <a:t>?</a:t>
            </a:r>
          </a:p>
          <a:p>
            <a:pPr>
              <a:buFont typeface="Wingdings" panose="05000000000000000000" pitchFamily="2" charset="2"/>
              <a:buChar char="§"/>
            </a:pPr>
            <a:r>
              <a:rPr lang="en-US" sz="2000" dirty="0" smtClean="0">
                <a:latin typeface="Times New Roman" panose="02020603050405020304" pitchFamily="18" charset="0"/>
                <a:cs typeface="Times New Roman" panose="02020603050405020304" pitchFamily="18" charset="0"/>
              </a:rPr>
              <a:t> The main sectors where children are preferred for work</a:t>
            </a:r>
          </a:p>
          <a:p>
            <a:pPr>
              <a:buFont typeface="Wingdings" panose="05000000000000000000" pitchFamily="2" charset="2"/>
              <a:buChar char="§"/>
            </a:pPr>
            <a:r>
              <a:rPr lang="en-US" sz="2000" dirty="0" smtClean="0">
                <a:latin typeface="Times New Roman" panose="02020603050405020304" pitchFamily="18" charset="0"/>
                <a:cs typeface="Times New Roman" panose="02020603050405020304" pitchFamily="18" charset="0"/>
              </a:rPr>
              <a:t> Factors triggering child </a:t>
            </a:r>
            <a:r>
              <a:rPr lang="en-US" sz="2000" dirty="0" err="1" smtClean="0">
                <a:latin typeface="Times New Roman" panose="02020603050405020304" pitchFamily="18" charset="0"/>
                <a:cs typeface="Times New Roman" panose="02020603050405020304" pitchFamily="18" charset="0"/>
              </a:rPr>
              <a:t>labours</a:t>
            </a:r>
            <a:endParaRPr lang="en-US" sz="2000" dirty="0" smtClean="0">
              <a:latin typeface="Times New Roman" panose="02020603050405020304" pitchFamily="18" charset="0"/>
              <a:cs typeface="Times New Roman" panose="02020603050405020304" pitchFamily="18" charset="0"/>
            </a:endParaRPr>
          </a:p>
          <a:p>
            <a:pPr>
              <a:buFont typeface="Wingdings" panose="05000000000000000000" pitchFamily="2" charset="2"/>
              <a:buChar char="§"/>
            </a:pPr>
            <a:r>
              <a:rPr lang="en-US" sz="2000" dirty="0" smtClean="0">
                <a:latin typeface="Times New Roman" panose="02020603050405020304" pitchFamily="18" charset="0"/>
                <a:cs typeface="Times New Roman" panose="02020603050405020304" pitchFamily="18" charset="0"/>
              </a:rPr>
              <a:t>Statistics of child </a:t>
            </a:r>
            <a:r>
              <a:rPr lang="en-US" sz="2000" dirty="0" err="1" smtClean="0">
                <a:latin typeface="Times New Roman" panose="02020603050405020304" pitchFamily="18" charset="0"/>
                <a:cs typeface="Times New Roman" panose="02020603050405020304" pitchFamily="18" charset="0"/>
              </a:rPr>
              <a:t>labour</a:t>
            </a:r>
            <a:endParaRPr lang="en-US" sz="2000" dirty="0" smtClean="0">
              <a:latin typeface="Times New Roman" panose="02020603050405020304" pitchFamily="18" charset="0"/>
              <a:cs typeface="Times New Roman" panose="02020603050405020304" pitchFamily="18" charset="0"/>
            </a:endParaRPr>
          </a:p>
          <a:p>
            <a:pPr>
              <a:buFont typeface="Wingdings" panose="05000000000000000000" pitchFamily="2" charset="2"/>
              <a:buChar char="§"/>
            </a:pPr>
            <a:r>
              <a:rPr lang="en-US" sz="2000" dirty="0" smtClean="0">
                <a:latin typeface="Times New Roman" panose="02020603050405020304" pitchFamily="18" charset="0"/>
                <a:cs typeface="Times New Roman" panose="02020603050405020304" pitchFamily="18" charset="0"/>
              </a:rPr>
              <a:t>The overall effect due to Child </a:t>
            </a:r>
            <a:r>
              <a:rPr lang="en-US" sz="2000" dirty="0" err="1">
                <a:latin typeface="Times New Roman" pitchFamily="18" charset="0"/>
                <a:cs typeface="Times New Roman" pitchFamily="18" charset="0"/>
              </a:rPr>
              <a:t>labour</a:t>
            </a:r>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in a country</a:t>
            </a:r>
          </a:p>
          <a:p>
            <a:pPr>
              <a:buFont typeface="Wingdings" panose="05000000000000000000" pitchFamily="2" charset="2"/>
              <a:buChar char="§"/>
            </a:pPr>
            <a:r>
              <a:rPr lang="en-US" sz="2000" dirty="0" smtClean="0">
                <a:latin typeface="Times New Roman" pitchFamily="18" charset="0"/>
                <a:cs typeface="Times New Roman" pitchFamily="18" charset="0"/>
              </a:rPr>
              <a:t>Case study on a </a:t>
            </a:r>
            <a:r>
              <a:rPr lang="en-US" sz="2000" dirty="0">
                <a:latin typeface="Times New Roman" pitchFamily="18" charset="0"/>
                <a:cs typeface="Times New Roman" pitchFamily="18" charset="0"/>
              </a:rPr>
              <a:t>project by ILO in </a:t>
            </a:r>
            <a:r>
              <a:rPr lang="en-US" sz="2000" dirty="0" smtClean="0">
                <a:latin typeface="Times New Roman" pitchFamily="18" charset="0"/>
                <a:cs typeface="Times New Roman" pitchFamily="18" charset="0"/>
              </a:rPr>
              <a:t>Karnataka, India </a:t>
            </a:r>
            <a:r>
              <a:rPr lang="en-US" sz="2000" dirty="0">
                <a:latin typeface="Times New Roman" pitchFamily="18" charset="0"/>
                <a:cs typeface="Times New Roman" pitchFamily="18" charset="0"/>
              </a:rPr>
              <a:t>to decrease the exploitation </a:t>
            </a:r>
            <a:r>
              <a:rPr lang="en-US" sz="2000" dirty="0" smtClean="0">
                <a:latin typeface="Times New Roman" pitchFamily="18" charset="0"/>
                <a:cs typeface="Times New Roman" pitchFamily="18" charset="0"/>
              </a:rPr>
              <a:t>of  </a:t>
            </a:r>
            <a:r>
              <a:rPr lang="en-US" sz="2000" dirty="0" err="1" smtClean="0">
                <a:latin typeface="Times New Roman" pitchFamily="18" charset="0"/>
                <a:cs typeface="Times New Roman" pitchFamily="18" charset="0"/>
              </a:rPr>
              <a:t>labourers</a:t>
            </a:r>
            <a:endParaRPr lang="en-US" sz="2000" dirty="0" smtClean="0">
              <a:latin typeface="Times New Roman" pitchFamily="18" charset="0"/>
              <a:cs typeface="Times New Roman" pitchFamily="18" charset="0"/>
            </a:endParaRPr>
          </a:p>
          <a:p>
            <a:pPr>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Role of Indian </a:t>
            </a:r>
            <a:r>
              <a:rPr lang="en-US" sz="2000" dirty="0" smtClean="0">
                <a:latin typeface="Times New Roman" panose="02020603050405020304" pitchFamily="18" charset="0"/>
                <a:cs typeface="Times New Roman" panose="02020603050405020304" pitchFamily="18" charset="0"/>
              </a:rPr>
              <a:t>Government in combating  child </a:t>
            </a:r>
            <a:r>
              <a:rPr lang="en-US" sz="2000" dirty="0" err="1" smtClean="0">
                <a:latin typeface="Times New Roman" panose="02020603050405020304" pitchFamily="18" charset="0"/>
                <a:cs typeface="Times New Roman" panose="02020603050405020304" pitchFamily="18" charset="0"/>
              </a:rPr>
              <a:t>labour</a:t>
            </a:r>
            <a:endParaRPr lang="en-US" sz="2000" dirty="0" smtClean="0">
              <a:latin typeface="Times New Roman" panose="02020603050405020304" pitchFamily="18" charset="0"/>
              <a:cs typeface="Times New Roman" panose="02020603050405020304" pitchFamily="18" charset="0"/>
            </a:endParaRPr>
          </a:p>
          <a:p>
            <a:pPr>
              <a:buFont typeface="Wingdings" panose="05000000000000000000" pitchFamily="2" charset="2"/>
              <a:buChar char="§"/>
            </a:pPr>
            <a:r>
              <a:rPr lang="en-IN" sz="2000" dirty="0" smtClean="0">
                <a:latin typeface="Times New Roman" panose="02020603050405020304" pitchFamily="18" charset="0"/>
                <a:cs typeface="Times New Roman" panose="02020603050405020304" pitchFamily="18" charset="0"/>
              </a:rPr>
              <a:t>Private </a:t>
            </a:r>
            <a:r>
              <a:rPr lang="en-IN" sz="2000" dirty="0">
                <a:latin typeface="Times New Roman" panose="02020603050405020304" pitchFamily="18" charset="0"/>
                <a:cs typeface="Times New Roman" panose="02020603050405020304" pitchFamily="18" charset="0"/>
              </a:rPr>
              <a:t>Institutions and NGO’s against c</a:t>
            </a:r>
            <a:r>
              <a:rPr lang="en-IN" sz="2000" dirty="0" smtClean="0">
                <a:latin typeface="Times New Roman" panose="02020603050405020304" pitchFamily="18" charset="0"/>
                <a:cs typeface="Times New Roman" panose="02020603050405020304" pitchFamily="18" charset="0"/>
              </a:rPr>
              <a:t>hild labour</a:t>
            </a:r>
          </a:p>
          <a:p>
            <a:pPr>
              <a:buFont typeface="Wingdings" panose="05000000000000000000" pitchFamily="2" charset="2"/>
              <a:buChar char="§"/>
            </a:pPr>
            <a:r>
              <a:rPr lang="en-IN" sz="2000" dirty="0">
                <a:latin typeface="Times New Roman" panose="02020603050405020304" pitchFamily="18" charset="0"/>
                <a:cs typeface="Times New Roman" panose="02020603050405020304" pitchFamily="18" charset="0"/>
              </a:rPr>
              <a:t>Case study on </a:t>
            </a:r>
            <a:r>
              <a:rPr lang="en-IN" sz="2000" dirty="0" err="1">
                <a:latin typeface="Times New Roman" panose="02020603050405020304" pitchFamily="18" charset="0"/>
                <a:cs typeface="Times New Roman" panose="02020603050405020304" pitchFamily="18" charset="0"/>
              </a:rPr>
              <a:t>Sivakasi</a:t>
            </a:r>
            <a:r>
              <a:rPr lang="en-IN" sz="2000" dirty="0">
                <a:latin typeface="Times New Roman" panose="02020603050405020304" pitchFamily="18" charset="0"/>
                <a:cs typeface="Times New Roman" panose="02020603050405020304" pitchFamily="18" charset="0"/>
              </a:rPr>
              <a:t> fireworks industry</a:t>
            </a:r>
            <a:endParaRPr lang="en-US" sz="2000" dirty="0">
              <a:latin typeface="Times New Roman" panose="02020603050405020304" pitchFamily="18" charset="0"/>
              <a:cs typeface="Times New Roman" panose="02020603050405020304" pitchFamily="18" charset="0"/>
            </a:endParaRPr>
          </a:p>
          <a:p>
            <a:pPr>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True facts about Child </a:t>
            </a:r>
            <a:r>
              <a:rPr lang="en-US" sz="2000" dirty="0" err="1">
                <a:latin typeface="Times New Roman" panose="02020603050405020304" pitchFamily="18" charset="0"/>
                <a:cs typeface="Times New Roman" panose="02020603050405020304" pitchFamily="18" charset="0"/>
              </a:rPr>
              <a:t>Labour</a:t>
            </a:r>
            <a:r>
              <a:rPr lang="en-US" sz="2000"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endParaRPr lang="en-US" sz="2000" u="sng"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a:buFont typeface="Wingdings" panose="05000000000000000000" pitchFamily="2" charset="2"/>
              <a:buChar char="§"/>
            </a:pPr>
            <a:r>
              <a:rPr lang="en-US" sz="2000" dirty="0" err="1" smtClean="0">
                <a:latin typeface="Times New Roman" panose="02020603050405020304" pitchFamily="18" charset="0"/>
                <a:cs typeface="Times New Roman" panose="02020603050405020304" pitchFamily="18" charset="0"/>
              </a:rPr>
              <a:t>Umme</a:t>
            </a:r>
            <a:r>
              <a:rPr lang="en-US" sz="2000" dirty="0" smtClean="0">
                <a:latin typeface="Times New Roman" panose="02020603050405020304" pitchFamily="18" charset="0"/>
                <a:cs typeface="Times New Roman" panose="02020603050405020304" pitchFamily="18" charset="0"/>
              </a:rPr>
              <a:t> Rubab’s case analysis </a:t>
            </a:r>
          </a:p>
          <a:p>
            <a:pPr>
              <a:buFont typeface="Wingdings" panose="05000000000000000000" pitchFamily="2" charset="2"/>
              <a:buChar char="§"/>
            </a:pPr>
            <a:r>
              <a:rPr lang="en-US" sz="2000" dirty="0" smtClean="0">
                <a:latin typeface="Times New Roman" panose="02020603050405020304" pitchFamily="18" charset="0"/>
                <a:cs typeface="Times New Roman" panose="02020603050405020304" pitchFamily="18" charset="0"/>
              </a:rPr>
              <a:t>Conclusion </a:t>
            </a:r>
          </a:p>
          <a:p>
            <a:pPr>
              <a:buFont typeface="Wingdings" panose="05000000000000000000" pitchFamily="2" charset="2"/>
              <a:buChar char="§"/>
            </a:pPr>
            <a:endParaRPr lang="en-US" sz="2000" dirty="0" smtClean="0">
              <a:latin typeface="Times New Roman" panose="02020603050405020304" pitchFamily="18" charset="0"/>
              <a:cs typeface="Times New Roman" panose="02020603050405020304" pitchFamily="18" charset="0"/>
            </a:endParaRPr>
          </a:p>
          <a:p>
            <a:pPr>
              <a:buFont typeface="Wingdings" panose="05000000000000000000" pitchFamily="2" charset="2"/>
              <a:buChar char="§"/>
            </a:pPr>
            <a:endParaRPr lang="en-US" sz="2000" dirty="0" smtClean="0">
              <a:latin typeface="Times New Roman" panose="02020603050405020304" pitchFamily="18" charset="0"/>
              <a:cs typeface="Times New Roman" panose="02020603050405020304" pitchFamily="18" charset="0"/>
            </a:endParaRPr>
          </a:p>
          <a:p>
            <a:pPr>
              <a:buFont typeface="Wingdings" panose="05000000000000000000" pitchFamily="2" charset="2"/>
              <a:buChar char="§"/>
            </a:pPr>
            <a:endParaRPr lang="en-US" sz="2000" dirty="0" smtClean="0">
              <a:latin typeface="Times New Roman" panose="02020603050405020304" pitchFamily="18" charset="0"/>
              <a:cs typeface="Times New Roman" panose="02020603050405020304" pitchFamily="18" charset="0"/>
            </a:endParaRPr>
          </a:p>
          <a:p>
            <a:pPr>
              <a:buFont typeface="Wingdings" panose="05000000000000000000" pitchFamily="2" charset="2"/>
              <a:buChar char="§"/>
            </a:pPr>
            <a:endParaRPr lang="en-US" sz="2000" dirty="0" smtClean="0">
              <a:latin typeface="Times New Roman" panose="02020603050405020304" pitchFamily="18" charset="0"/>
              <a:cs typeface="Times New Roman" panose="02020603050405020304" pitchFamily="18" charset="0"/>
            </a:endParaRPr>
          </a:p>
          <a:p>
            <a:pPr>
              <a:buFont typeface="Wingdings" panose="05000000000000000000" pitchFamily="2" charset="2"/>
              <a:buChar char="§"/>
            </a:pPr>
            <a:endParaRPr lang="en-US" sz="2000" dirty="0" smtClean="0">
              <a:latin typeface="Times New Roman" panose="02020603050405020304" pitchFamily="18" charset="0"/>
              <a:cs typeface="Times New Roman" panose="02020603050405020304" pitchFamily="18" charset="0"/>
            </a:endParaRPr>
          </a:p>
        </p:txBody>
      </p:sp>
    </p:spTree>
    <p:extLst>
      <p:ext uri="{BB962C8B-B14F-4D97-AF65-F5344CB8AC3E}">
        <p14:creationId xmlns="" xmlns:p14="http://schemas.microsoft.com/office/powerpoint/2010/main" val="249820596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37882" y="2511381"/>
            <a:ext cx="11294772" cy="844374"/>
          </a:xfrm>
        </p:spPr>
        <p:txBody>
          <a:bodyPr>
            <a:normAutofit/>
          </a:bodyPr>
          <a:lstStyle/>
          <a:p>
            <a:r>
              <a:rPr lang="en-US" sz="3600" b="1" dirty="0">
                <a:latin typeface="Times New Roman" pitchFamily="18" charset="0"/>
                <a:cs typeface="Times New Roman" pitchFamily="18" charset="0"/>
              </a:rPr>
              <a:t>Effects of Child </a:t>
            </a:r>
            <a:r>
              <a:rPr lang="en-US" sz="3600" b="1" dirty="0" err="1">
                <a:latin typeface="Times New Roman" pitchFamily="18" charset="0"/>
                <a:cs typeface="Times New Roman" pitchFamily="18" charset="0"/>
              </a:rPr>
              <a:t>labour</a:t>
            </a:r>
            <a:r>
              <a:rPr lang="en-US" sz="3600" b="1" dirty="0">
                <a:latin typeface="Times New Roman" pitchFamily="18" charset="0"/>
                <a:cs typeface="Times New Roman" pitchFamily="18" charset="0"/>
              </a:rPr>
              <a:t> on Technological Development</a:t>
            </a:r>
          </a:p>
        </p:txBody>
      </p:sp>
    </p:spTree>
    <p:extLst>
      <p:ext uri="{BB962C8B-B14F-4D97-AF65-F5344CB8AC3E}">
        <p14:creationId xmlns="" xmlns:p14="http://schemas.microsoft.com/office/powerpoint/2010/main" val="76621904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06400" y="990601"/>
            <a:ext cx="10836856" cy="5135564"/>
          </a:xfrm>
          <a:prstGeom prst="rect">
            <a:avLst/>
          </a:prstGeom>
        </p:spPr>
        <p:txBody>
          <a:bodyPr>
            <a:normAutofit/>
          </a:bodyPr>
          <a:lstStyle/>
          <a:p>
            <a:r>
              <a:rPr lang="en-IN" sz="1800" dirty="0">
                <a:latin typeface="Times New Roman" pitchFamily="18" charset="0"/>
                <a:cs typeface="Times New Roman" pitchFamily="18" charset="0"/>
              </a:rPr>
              <a:t>The availability of cheap, unskilled child labour in fact allows employers to avoid investing in fixed capital and upgrading production processes.</a:t>
            </a:r>
          </a:p>
          <a:p>
            <a:r>
              <a:rPr lang="en-IN" sz="1800" dirty="0">
                <a:latin typeface="Times New Roman" pitchFamily="18" charset="0"/>
                <a:cs typeface="Times New Roman" pitchFamily="18" charset="0"/>
              </a:rPr>
              <a:t>It dampens technological progress, labour productivity and output growth in the long run.</a:t>
            </a:r>
          </a:p>
          <a:p>
            <a:pPr>
              <a:buNone/>
            </a:pPr>
            <a:endParaRPr lang="en-IN" sz="1800" dirty="0">
              <a:latin typeface="Times New Roman" pitchFamily="18" charset="0"/>
              <a:cs typeface="Times New Roman" pitchFamily="18" charset="0"/>
            </a:endParaRPr>
          </a:p>
          <a:p>
            <a:pPr>
              <a:buNone/>
            </a:pPr>
            <a:r>
              <a:rPr lang="en-IN" b="1" dirty="0">
                <a:latin typeface="Times New Roman" pitchFamily="18" charset="0"/>
                <a:cs typeface="Times New Roman" pitchFamily="18" charset="0"/>
              </a:rPr>
              <a:t>Only one Empirical study on this was did and was suggested </a:t>
            </a:r>
            <a:r>
              <a:rPr lang="en-IN" b="1" dirty="0" smtClean="0">
                <a:latin typeface="Times New Roman" pitchFamily="18" charset="0"/>
                <a:cs typeface="Times New Roman" pitchFamily="18" charset="0"/>
              </a:rPr>
              <a:t>that</a:t>
            </a:r>
            <a:r>
              <a:rPr lang="en-IN" dirty="0" smtClean="0">
                <a:latin typeface="Times New Roman" pitchFamily="18" charset="0"/>
                <a:cs typeface="Times New Roman" pitchFamily="18" charset="0"/>
              </a:rPr>
              <a:t> :-</a:t>
            </a:r>
          </a:p>
          <a:p>
            <a:pPr>
              <a:buNone/>
            </a:pPr>
            <a:endParaRPr lang="en-IN" sz="1800" dirty="0">
              <a:latin typeface="Times New Roman" pitchFamily="18" charset="0"/>
              <a:cs typeface="Times New Roman" pitchFamily="18" charset="0"/>
            </a:endParaRPr>
          </a:p>
          <a:p>
            <a:pPr>
              <a:buFont typeface="Wingdings" pitchFamily="2" charset="2"/>
              <a:buChar char="§"/>
            </a:pPr>
            <a:r>
              <a:rPr lang="en-IN" sz="1800" dirty="0">
                <a:latin typeface="Times New Roman" pitchFamily="18" charset="0"/>
                <a:cs typeface="Times New Roman" pitchFamily="18" charset="0"/>
              </a:rPr>
              <a:t>The study was on Diamond and Fayed (1998) who estimate the elasticity of complementarily between child labour and capital for industrial Egypt in 1991. </a:t>
            </a:r>
          </a:p>
          <a:p>
            <a:pPr>
              <a:buFont typeface="Wingdings" pitchFamily="2" charset="2"/>
              <a:buChar char="§"/>
            </a:pPr>
            <a:r>
              <a:rPr lang="en-IN" sz="1800" dirty="0">
                <a:latin typeface="Times New Roman" pitchFamily="18" charset="0"/>
                <a:cs typeface="Times New Roman" pitchFamily="18" charset="0"/>
              </a:rPr>
              <a:t>They find that </a:t>
            </a:r>
            <a:r>
              <a:rPr lang="en-IN" sz="1800" dirty="0">
                <a:solidFill>
                  <a:srgbClr val="0070C0"/>
                </a:solidFill>
                <a:latin typeface="Times New Roman" pitchFamily="18" charset="0"/>
                <a:cs typeface="Times New Roman" pitchFamily="18" charset="0"/>
              </a:rPr>
              <a:t>children’s wages would decrease by 0.9% </a:t>
            </a:r>
            <a:r>
              <a:rPr lang="en-IN" sz="1800" dirty="0">
                <a:latin typeface="Times New Roman" pitchFamily="18" charset="0"/>
                <a:cs typeface="Times New Roman" pitchFamily="18" charset="0"/>
              </a:rPr>
              <a:t>as a result of a </a:t>
            </a:r>
            <a:r>
              <a:rPr lang="en-IN" sz="1800" dirty="0">
                <a:solidFill>
                  <a:srgbClr val="0070C0"/>
                </a:solidFill>
                <a:latin typeface="Times New Roman" pitchFamily="18" charset="0"/>
                <a:cs typeface="Times New Roman" pitchFamily="18" charset="0"/>
              </a:rPr>
              <a:t>1% increase in the used quantity of capital</a:t>
            </a:r>
            <a:r>
              <a:rPr lang="en-IN" sz="1800" dirty="0">
                <a:latin typeface="Times New Roman" pitchFamily="18" charset="0"/>
                <a:cs typeface="Times New Roman" pitchFamily="18" charset="0"/>
              </a:rPr>
              <a:t>.</a:t>
            </a:r>
          </a:p>
          <a:p>
            <a:pPr>
              <a:buFont typeface="Wingdings" pitchFamily="2" charset="2"/>
              <a:buChar char="§"/>
            </a:pPr>
            <a:r>
              <a:rPr lang="en-IN" sz="1800" dirty="0">
                <a:latin typeface="Times New Roman" pitchFamily="18" charset="0"/>
                <a:cs typeface="Times New Roman" pitchFamily="18" charset="0"/>
              </a:rPr>
              <a:t>It says that the introduction of labour saving devices negatively impacts market opportunities for underage workers and vice versa.</a:t>
            </a:r>
          </a:p>
          <a:p>
            <a:pPr>
              <a:buFont typeface="Wingdings" pitchFamily="2" charset="2"/>
              <a:buChar char="§"/>
            </a:pPr>
            <a:endParaRPr lang="en-IN" sz="1800" dirty="0">
              <a:latin typeface="Times New Roman" pitchFamily="18" charset="0"/>
              <a:cs typeface="Times New Roman" pitchFamily="18" charset="0"/>
            </a:endParaRPr>
          </a:p>
          <a:p>
            <a:pPr>
              <a:buNone/>
            </a:pPr>
            <a:endParaRPr lang="en-US" sz="1800" dirty="0">
              <a:latin typeface="Times New Roman" panose="02020603050405020304" pitchFamily="18" charset="0"/>
              <a:cs typeface="Times New Roman" panose="02020603050405020304" pitchFamily="18" charset="0"/>
            </a:endParaRPr>
          </a:p>
        </p:txBody>
      </p:sp>
    </p:spTree>
    <p:extLst>
      <p:ext uri="{BB962C8B-B14F-4D97-AF65-F5344CB8AC3E}">
        <p14:creationId xmlns="" xmlns:p14="http://schemas.microsoft.com/office/powerpoint/2010/main" val="387264670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46219" y="2653049"/>
            <a:ext cx="11281893" cy="895890"/>
          </a:xfrm>
        </p:spPr>
        <p:txBody>
          <a:bodyPr>
            <a:normAutofit/>
          </a:bodyPr>
          <a:lstStyle/>
          <a:p>
            <a:r>
              <a:rPr lang="en-US" sz="3600" b="1" dirty="0">
                <a:latin typeface="Times New Roman" pitchFamily="18" charset="0"/>
                <a:cs typeface="Times New Roman" pitchFamily="18" charset="0"/>
              </a:rPr>
              <a:t>Effects of Child </a:t>
            </a:r>
            <a:r>
              <a:rPr lang="en-US" sz="3600" b="1" dirty="0" err="1">
                <a:latin typeface="Times New Roman" pitchFamily="18" charset="0"/>
                <a:cs typeface="Times New Roman" pitchFamily="18" charset="0"/>
              </a:rPr>
              <a:t>labour</a:t>
            </a:r>
            <a:r>
              <a:rPr lang="en-US" sz="3600" b="1" dirty="0">
                <a:latin typeface="Times New Roman" pitchFamily="18" charset="0"/>
                <a:cs typeface="Times New Roman" pitchFamily="18" charset="0"/>
              </a:rPr>
              <a:t> on Social Development</a:t>
            </a:r>
          </a:p>
        </p:txBody>
      </p:sp>
    </p:spTree>
    <p:extLst>
      <p:ext uri="{BB962C8B-B14F-4D97-AF65-F5344CB8AC3E}">
        <p14:creationId xmlns="" xmlns:p14="http://schemas.microsoft.com/office/powerpoint/2010/main" val="364362385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IN" sz="3600" b="1" dirty="0">
                <a:latin typeface="Times New Roman" panose="02020603050405020304" pitchFamily="18" charset="0"/>
                <a:cs typeface="Times New Roman" pitchFamily="18" charset="0"/>
              </a:rPr>
              <a:t>Effects on income inequality</a:t>
            </a:r>
          </a:p>
        </p:txBody>
      </p:sp>
      <p:sp>
        <p:nvSpPr>
          <p:cNvPr id="3" name="Content Placeholder 2"/>
          <p:cNvSpPr>
            <a:spLocks noGrp="1"/>
          </p:cNvSpPr>
          <p:nvPr>
            <p:ph idx="1"/>
          </p:nvPr>
        </p:nvSpPr>
        <p:spPr>
          <a:xfrm>
            <a:off x="0" y="1600201"/>
            <a:ext cx="11256135" cy="4525963"/>
          </a:xfrm>
          <a:prstGeom prst="rect">
            <a:avLst/>
          </a:prstGeom>
        </p:spPr>
        <p:txBody>
          <a:bodyPr>
            <a:normAutofit/>
          </a:bodyPr>
          <a:lstStyle/>
          <a:p>
            <a:pPr>
              <a:buNone/>
            </a:pPr>
            <a:endParaRPr lang="en-IN" sz="1800" dirty="0">
              <a:latin typeface="Times New Roman" pitchFamily="18" charset="0"/>
              <a:cs typeface="Times New Roman" pitchFamily="18" charset="0"/>
            </a:endParaRPr>
          </a:p>
          <a:p>
            <a:r>
              <a:rPr lang="en-IN" sz="1800" dirty="0">
                <a:latin typeface="Times New Roman" pitchFamily="18" charset="0"/>
                <a:cs typeface="Times New Roman" pitchFamily="18" charset="0"/>
              </a:rPr>
              <a:t>Distribution of income becomes more unequal by depressing the wage rate of unskilled adults.</a:t>
            </a:r>
          </a:p>
          <a:p>
            <a:r>
              <a:rPr lang="en-IN" sz="1800" dirty="0">
                <a:latin typeface="Times New Roman" pitchFamily="18" charset="0"/>
                <a:cs typeface="Times New Roman" pitchFamily="18" charset="0"/>
              </a:rPr>
              <a:t>Affects the income of the involved families and of their descendants through mutually reinforcing low education and high fertility.</a:t>
            </a:r>
          </a:p>
          <a:p>
            <a:r>
              <a:rPr lang="en-IN" sz="1800" dirty="0">
                <a:latin typeface="Times New Roman" pitchFamily="18" charset="0"/>
                <a:cs typeface="Times New Roman" pitchFamily="18" charset="0"/>
              </a:rPr>
              <a:t>Indirectly reduces country’s level social development.</a:t>
            </a:r>
          </a:p>
        </p:txBody>
      </p:sp>
    </p:spTree>
    <p:extLst>
      <p:ext uri="{BB962C8B-B14F-4D97-AF65-F5344CB8AC3E}">
        <p14:creationId xmlns="" xmlns:p14="http://schemas.microsoft.com/office/powerpoint/2010/main" val="359778891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IN" sz="3600" b="1" dirty="0">
                <a:latin typeface="Times New Roman" pitchFamily="18" charset="0"/>
                <a:cs typeface="Times New Roman" pitchFamily="18" charset="0"/>
              </a:rPr>
              <a:t>Effects on gender inequality</a:t>
            </a:r>
          </a:p>
        </p:txBody>
      </p:sp>
      <p:sp>
        <p:nvSpPr>
          <p:cNvPr id="3" name="Content Placeholder 2"/>
          <p:cNvSpPr>
            <a:spLocks noGrp="1"/>
          </p:cNvSpPr>
          <p:nvPr>
            <p:ph idx="1"/>
          </p:nvPr>
        </p:nvSpPr>
        <p:spPr>
          <a:xfrm>
            <a:off x="353453" y="1417638"/>
            <a:ext cx="10672293" cy="3251200"/>
          </a:xfrm>
          <a:prstGeom prst="rect">
            <a:avLst/>
          </a:prstGeom>
        </p:spPr>
        <p:txBody>
          <a:bodyPr>
            <a:normAutofit/>
          </a:bodyPr>
          <a:lstStyle/>
          <a:p>
            <a:pPr>
              <a:buNone/>
            </a:pPr>
            <a:r>
              <a:rPr lang="en-IN" sz="2000" b="1" dirty="0">
                <a:latin typeface="Times New Roman" pitchFamily="18" charset="0"/>
                <a:cs typeface="Times New Roman" pitchFamily="18" charset="0"/>
              </a:rPr>
              <a:t>The conclusion from some papers* shows following</a:t>
            </a:r>
            <a:r>
              <a:rPr lang="en-IN" sz="2000" dirty="0">
                <a:latin typeface="Times New Roman" pitchFamily="18" charset="0"/>
                <a:cs typeface="Times New Roman" pitchFamily="18" charset="0"/>
              </a:rPr>
              <a:t>:-</a:t>
            </a:r>
          </a:p>
          <a:p>
            <a:pPr>
              <a:buFont typeface="Wingdings" panose="05000000000000000000" pitchFamily="2" charset="2"/>
              <a:buChar char="§"/>
            </a:pPr>
            <a:r>
              <a:rPr lang="en-US" sz="1800" dirty="0">
                <a:latin typeface="Times New Roman" pitchFamily="18" charset="0"/>
                <a:cs typeface="Times New Roman" pitchFamily="18" charset="0"/>
              </a:rPr>
              <a:t>To the extent that girls are engaged more than boys in working activities, child </a:t>
            </a:r>
            <a:r>
              <a:rPr lang="en-US" sz="1800" dirty="0" err="1">
                <a:latin typeface="Times New Roman" pitchFamily="18" charset="0"/>
                <a:cs typeface="Times New Roman" pitchFamily="18" charset="0"/>
              </a:rPr>
              <a:t>labour</a:t>
            </a:r>
            <a:r>
              <a:rPr lang="en-US" sz="1800" dirty="0">
                <a:latin typeface="Times New Roman" pitchFamily="18" charset="0"/>
                <a:cs typeface="Times New Roman" pitchFamily="18" charset="0"/>
              </a:rPr>
              <a:t> can be a cause for gender inequality in education. This could happen for two reasons:-</a:t>
            </a:r>
          </a:p>
          <a:p>
            <a:pPr lvl="1">
              <a:buFont typeface="Wingdings" panose="05000000000000000000" pitchFamily="2" charset="2"/>
              <a:buChar char="§"/>
            </a:pPr>
            <a:r>
              <a:rPr lang="en-US" sz="1800" dirty="0">
                <a:latin typeface="Times New Roman" pitchFamily="18" charset="0"/>
                <a:cs typeface="Times New Roman" pitchFamily="18" charset="0"/>
              </a:rPr>
              <a:t>If girls work longer hours than boys, it is more difficult for them to combine work and school attendance, and if they do, it is more likely for them to under-perform and drop out of </a:t>
            </a:r>
            <a:r>
              <a:rPr lang="en-US" sz="1800" dirty="0" smtClean="0">
                <a:latin typeface="Times New Roman" pitchFamily="18" charset="0"/>
                <a:cs typeface="Times New Roman" pitchFamily="18" charset="0"/>
              </a:rPr>
              <a:t>school.</a:t>
            </a:r>
            <a:endParaRPr lang="en-US" sz="1800" dirty="0">
              <a:latin typeface="Times New Roman" pitchFamily="18" charset="0"/>
              <a:cs typeface="Times New Roman" pitchFamily="18" charset="0"/>
            </a:endParaRPr>
          </a:p>
          <a:p>
            <a:pPr lvl="1">
              <a:buFont typeface="Wingdings" panose="05000000000000000000" pitchFamily="2" charset="2"/>
              <a:buChar char="§"/>
            </a:pPr>
            <a:r>
              <a:rPr lang="en-US" sz="1800" dirty="0">
                <a:latin typeface="Times New Roman" pitchFamily="18" charset="0"/>
                <a:cs typeface="Times New Roman" pitchFamily="18" charset="0"/>
              </a:rPr>
              <a:t>If girls work more than their brothers, the parents face a higher opportunity cost of educating girls than boys, reducing the probability of girls attending </a:t>
            </a:r>
            <a:r>
              <a:rPr lang="en-US" sz="1800" dirty="0" smtClean="0">
                <a:latin typeface="Times New Roman" pitchFamily="18" charset="0"/>
                <a:cs typeface="Times New Roman" pitchFamily="18" charset="0"/>
              </a:rPr>
              <a:t>school.</a:t>
            </a:r>
            <a:endParaRPr lang="en-US" sz="1800" dirty="0">
              <a:latin typeface="Times New Roman" pitchFamily="18" charset="0"/>
              <a:cs typeface="Times New Roman" pitchFamily="18" charset="0"/>
            </a:endParaRPr>
          </a:p>
          <a:p>
            <a:pPr>
              <a:buFont typeface="Wingdings" panose="05000000000000000000" pitchFamily="2" charset="2"/>
              <a:buChar char="§"/>
            </a:pPr>
            <a:r>
              <a:rPr lang="en-US" sz="1800" dirty="0">
                <a:latin typeface="Times New Roman" pitchFamily="18" charset="0"/>
                <a:cs typeface="Times New Roman" pitchFamily="18" charset="0"/>
              </a:rPr>
              <a:t>And thus, gender biased child </a:t>
            </a:r>
            <a:r>
              <a:rPr lang="en-US" sz="1800" dirty="0" err="1">
                <a:latin typeface="Times New Roman" pitchFamily="18" charset="0"/>
                <a:cs typeface="Times New Roman" pitchFamily="18" charset="0"/>
              </a:rPr>
              <a:t>labour</a:t>
            </a:r>
            <a:r>
              <a:rPr lang="en-US" sz="1800" dirty="0">
                <a:latin typeface="Times New Roman" pitchFamily="18" charset="0"/>
                <a:cs typeface="Times New Roman" pitchFamily="18" charset="0"/>
              </a:rPr>
              <a:t> imposes constraints on a country’s long-run economic growth and social development</a:t>
            </a:r>
            <a:r>
              <a:rPr lang="en-US" sz="1800" dirty="0" smtClean="0">
                <a:latin typeface="Times New Roman" pitchFamily="18" charset="0"/>
                <a:cs typeface="Times New Roman" pitchFamily="18" charset="0"/>
              </a:rPr>
              <a:t>.</a:t>
            </a:r>
            <a:endParaRPr lang="en-US" sz="1800" dirty="0">
              <a:latin typeface="Times New Roman" pitchFamily="18" charset="0"/>
              <a:cs typeface="Times New Roman" pitchFamily="18" charset="0"/>
            </a:endParaRPr>
          </a:p>
        </p:txBody>
      </p:sp>
      <p:sp>
        <p:nvSpPr>
          <p:cNvPr id="4" name="Rectangle 3"/>
          <p:cNvSpPr/>
          <p:nvPr/>
        </p:nvSpPr>
        <p:spPr>
          <a:xfrm>
            <a:off x="609600" y="5461001"/>
            <a:ext cx="11040056" cy="523220"/>
          </a:xfrm>
          <a:prstGeom prst="rect">
            <a:avLst/>
          </a:prstGeom>
        </p:spPr>
        <p:txBody>
          <a:bodyPr wrap="square">
            <a:spAutoFit/>
          </a:bodyPr>
          <a:lstStyle/>
          <a:p>
            <a:r>
              <a:rPr lang="en-US" sz="1400" dirty="0" smtClean="0">
                <a:latin typeface="Times New Roman" panose="02020603050405020304" pitchFamily="18" charset="0"/>
                <a:cs typeface="Times New Roman" panose="02020603050405020304" pitchFamily="18" charset="0"/>
              </a:rPr>
              <a:t>Knaul</a:t>
            </a:r>
            <a:r>
              <a:rPr lang="en-US" sz="1400" dirty="0"/>
              <a:t>, F.M. 1995. “Young Workers, Street Life and Gender: The Effect of Education and Work Experience on Earnings</a:t>
            </a:r>
          </a:p>
          <a:p>
            <a:r>
              <a:rPr lang="en-US" sz="1400" dirty="0"/>
              <a:t>in Colombia”. Unpublished PhD dissertation, Harvard University, Department of Economics.</a:t>
            </a:r>
          </a:p>
        </p:txBody>
      </p:sp>
      <p:sp>
        <p:nvSpPr>
          <p:cNvPr id="5" name="Rectangle 4"/>
          <p:cNvSpPr/>
          <p:nvPr/>
        </p:nvSpPr>
        <p:spPr>
          <a:xfrm>
            <a:off x="609600" y="6070601"/>
            <a:ext cx="11040056" cy="523220"/>
          </a:xfrm>
          <a:prstGeom prst="rect">
            <a:avLst/>
          </a:prstGeom>
        </p:spPr>
        <p:txBody>
          <a:bodyPr wrap="square">
            <a:spAutoFit/>
          </a:bodyPr>
          <a:lstStyle/>
          <a:p>
            <a:r>
              <a:rPr lang="en-US" sz="1400" dirty="0" err="1" smtClean="0">
                <a:latin typeface="Times New Roman" panose="02020603050405020304" pitchFamily="18" charset="0"/>
                <a:cs typeface="Times New Roman" panose="02020603050405020304" pitchFamily="18" charset="0"/>
              </a:rPr>
              <a:t>Chaudri</a:t>
            </a:r>
            <a:r>
              <a:rPr lang="en-US" sz="1400" dirty="0">
                <a:latin typeface="Times New Roman" panose="02020603050405020304" pitchFamily="18" charset="0"/>
                <a:cs typeface="Times New Roman" panose="02020603050405020304" pitchFamily="18" charset="0"/>
              </a:rPr>
              <a:t>, D.P. 1997. “A Policy Perspective on Child </a:t>
            </a:r>
            <a:r>
              <a:rPr lang="en-US" sz="1400" dirty="0" err="1">
                <a:latin typeface="Times New Roman" panose="02020603050405020304" pitchFamily="18" charset="0"/>
                <a:cs typeface="Times New Roman" panose="02020603050405020304" pitchFamily="18" charset="0"/>
              </a:rPr>
              <a:t>Labour</a:t>
            </a:r>
            <a:r>
              <a:rPr lang="en-US" sz="1400" dirty="0">
                <a:latin typeface="Times New Roman" panose="02020603050405020304" pitchFamily="18" charset="0"/>
                <a:cs typeface="Times New Roman" panose="02020603050405020304" pitchFamily="18" charset="0"/>
              </a:rPr>
              <a:t> in India with Pervasive Gender and Urban Bias in School</a:t>
            </a:r>
          </a:p>
          <a:p>
            <a:r>
              <a:rPr lang="en-US" sz="1400" dirty="0">
                <a:latin typeface="Times New Roman" panose="02020603050405020304" pitchFamily="18" charset="0"/>
                <a:cs typeface="Times New Roman" panose="02020603050405020304" pitchFamily="18" charset="0"/>
              </a:rPr>
              <a:t>Education”, in The Indian Journal of </a:t>
            </a:r>
            <a:r>
              <a:rPr lang="en-US" sz="1400" dirty="0" err="1">
                <a:latin typeface="Times New Roman" panose="02020603050405020304" pitchFamily="18" charset="0"/>
                <a:cs typeface="Times New Roman" panose="02020603050405020304" pitchFamily="18" charset="0"/>
              </a:rPr>
              <a:t>Labour</a:t>
            </a:r>
            <a:r>
              <a:rPr lang="en-US" sz="1400" dirty="0">
                <a:latin typeface="Times New Roman" panose="02020603050405020304" pitchFamily="18" charset="0"/>
                <a:cs typeface="Times New Roman" panose="02020603050405020304" pitchFamily="18" charset="0"/>
              </a:rPr>
              <a:t> Economics. Vol. 40, No. 4, pp. 789-808.</a:t>
            </a:r>
          </a:p>
        </p:txBody>
      </p:sp>
      <p:sp>
        <p:nvSpPr>
          <p:cNvPr id="6" name="Rectangle 5"/>
          <p:cNvSpPr/>
          <p:nvPr/>
        </p:nvSpPr>
        <p:spPr>
          <a:xfrm>
            <a:off x="609600" y="4851401"/>
            <a:ext cx="11040056" cy="523220"/>
          </a:xfrm>
          <a:prstGeom prst="rect">
            <a:avLst/>
          </a:prstGeom>
        </p:spPr>
        <p:txBody>
          <a:bodyPr wrap="square">
            <a:spAutoFit/>
          </a:bodyPr>
          <a:lstStyle/>
          <a:p>
            <a:r>
              <a:rPr lang="en-US" sz="1400" dirty="0" smtClean="0">
                <a:latin typeface="Times New Roman" panose="02020603050405020304" pitchFamily="18" charset="0"/>
                <a:cs typeface="Times New Roman" panose="02020603050405020304" pitchFamily="18" charset="0"/>
              </a:rPr>
              <a:t>King</a:t>
            </a:r>
            <a:r>
              <a:rPr lang="en-US" sz="1400" dirty="0">
                <a:latin typeface="Times New Roman" panose="02020603050405020304" pitchFamily="18" charset="0"/>
                <a:cs typeface="Times New Roman" panose="02020603050405020304" pitchFamily="18" charset="0"/>
              </a:rPr>
              <a:t>, E.M. and Hill, M.A. 1995. (Eds.): Women’s education in Developing Countries. Barriers, Benefits, and Policies.</a:t>
            </a:r>
          </a:p>
          <a:p>
            <a:r>
              <a:rPr lang="en-US" sz="1400" dirty="0">
                <a:latin typeface="Times New Roman" panose="02020603050405020304" pitchFamily="18" charset="0"/>
                <a:cs typeface="Times New Roman" panose="02020603050405020304" pitchFamily="18" charset="0"/>
              </a:rPr>
              <a:t>The Johns Hopkins University Press, Baltimore and London.</a:t>
            </a:r>
          </a:p>
        </p:txBody>
      </p:sp>
    </p:spTree>
    <p:extLst>
      <p:ext uri="{BB962C8B-B14F-4D97-AF65-F5344CB8AC3E}">
        <p14:creationId xmlns="" xmlns:p14="http://schemas.microsoft.com/office/powerpoint/2010/main" val="382204934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3200" y="177800"/>
            <a:ext cx="3962400" cy="1143000"/>
          </a:xfrm>
        </p:spPr>
        <p:txBody>
          <a:bodyPr>
            <a:normAutofit fontScale="90000"/>
          </a:bodyPr>
          <a:lstStyle/>
          <a:p>
            <a:r>
              <a:rPr lang="en-US" b="1" dirty="0" smtClean="0">
                <a:latin typeface="Times New Roman" panose="02020603050405020304" pitchFamily="18" charset="0"/>
                <a:cs typeface="Times New Roman" panose="02020603050405020304" pitchFamily="18" charset="0"/>
              </a:rPr>
              <a:t>                                           Summary</a:t>
            </a:r>
            <a:endParaRPr lang="en-US" b="1" dirty="0">
              <a:latin typeface="Times New Roman" panose="02020603050405020304" pitchFamily="18" charset="0"/>
              <a:cs typeface="Times New Roman" panose="02020603050405020304" pitchFamily="18" charset="0"/>
            </a:endParaRPr>
          </a:p>
        </p:txBody>
      </p:sp>
      <p:pic>
        <p:nvPicPr>
          <p:cNvPr id="1026" name="Picture 2" descr="C:\Users\cmp\Deep\Semester 4\ECO\Project\Project 5\Child_Labour_Effetcs.png"/>
          <p:cNvPicPr>
            <a:picLocks noChangeAspect="1" noChangeArrowheads="1"/>
          </p:cNvPicPr>
          <p:nvPr/>
        </p:nvPicPr>
        <p:blipFill>
          <a:blip r:embed="rId2"/>
          <a:srcRect/>
          <a:stretch>
            <a:fillRect/>
          </a:stretch>
        </p:blipFill>
        <p:spPr bwMode="auto">
          <a:xfrm>
            <a:off x="2133600" y="218941"/>
            <a:ext cx="9186930" cy="6172200"/>
          </a:xfrm>
          <a:prstGeom prst="rect">
            <a:avLst/>
          </a:prstGeom>
          <a:noFill/>
        </p:spPr>
      </p:pic>
      <p:sp>
        <p:nvSpPr>
          <p:cNvPr id="4" name="TextBox 3"/>
          <p:cNvSpPr txBox="1"/>
          <p:nvPr/>
        </p:nvSpPr>
        <p:spPr>
          <a:xfrm>
            <a:off x="1625600" y="2819400"/>
            <a:ext cx="1117600" cy="666786"/>
          </a:xfrm>
          <a:prstGeom prst="rect">
            <a:avLst/>
          </a:prstGeom>
          <a:noFill/>
        </p:spPr>
        <p:txBody>
          <a:bodyPr wrap="square" rtlCol="0">
            <a:spAutoFit/>
          </a:bodyPr>
          <a:lstStyle/>
          <a:p>
            <a:r>
              <a:rPr lang="en-US" sz="3733" b="1" dirty="0">
                <a:latin typeface="Times New Roman" pitchFamily="18" charset="0"/>
                <a:cs typeface="Times New Roman" pitchFamily="18" charset="0"/>
              </a:rPr>
              <a:t>If</a:t>
            </a:r>
          </a:p>
        </p:txBody>
      </p:sp>
      <p:sp>
        <p:nvSpPr>
          <p:cNvPr id="5" name="TextBox 4"/>
          <p:cNvSpPr txBox="1"/>
          <p:nvPr/>
        </p:nvSpPr>
        <p:spPr>
          <a:xfrm>
            <a:off x="4673600" y="2662940"/>
            <a:ext cx="1524000" cy="666786"/>
          </a:xfrm>
          <a:prstGeom prst="rect">
            <a:avLst/>
          </a:prstGeom>
          <a:noFill/>
        </p:spPr>
        <p:txBody>
          <a:bodyPr wrap="square" rtlCol="0">
            <a:spAutoFit/>
          </a:bodyPr>
          <a:lstStyle/>
          <a:p>
            <a:r>
              <a:rPr lang="en-US" sz="3733" b="1" dirty="0">
                <a:latin typeface="Times New Roman" pitchFamily="18" charset="0"/>
                <a:cs typeface="Times New Roman" pitchFamily="18" charset="0"/>
              </a:rPr>
              <a:t>Then</a:t>
            </a:r>
          </a:p>
        </p:txBody>
      </p:sp>
    </p:spTree>
    <p:extLst>
      <p:ext uri="{BB962C8B-B14F-4D97-AF65-F5344CB8AC3E}">
        <p14:creationId xmlns="" xmlns:p14="http://schemas.microsoft.com/office/powerpoint/2010/main" val="376480314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b="1" dirty="0">
                <a:latin typeface="Times New Roman" pitchFamily="18" charset="0"/>
                <a:cs typeface="Times New Roman" pitchFamily="18" charset="0"/>
              </a:rPr>
              <a:t>Case Study</a:t>
            </a:r>
          </a:p>
        </p:txBody>
      </p:sp>
      <p:sp>
        <p:nvSpPr>
          <p:cNvPr id="4" name="TextBox 3"/>
          <p:cNvSpPr txBox="1"/>
          <p:nvPr/>
        </p:nvSpPr>
        <p:spPr>
          <a:xfrm>
            <a:off x="425003" y="2899536"/>
            <a:ext cx="10740980" cy="461665"/>
          </a:xfrm>
          <a:prstGeom prst="rect">
            <a:avLst/>
          </a:prstGeom>
          <a:noFill/>
        </p:spPr>
        <p:txBody>
          <a:bodyPr wrap="square" rtlCol="0">
            <a:spAutoFit/>
          </a:bodyPr>
          <a:lstStyle/>
          <a:p>
            <a:r>
              <a:rPr lang="en-US" sz="2400" dirty="0">
                <a:latin typeface="Times New Roman" pitchFamily="18" charset="0"/>
                <a:cs typeface="Times New Roman" pitchFamily="18" charset="0"/>
              </a:rPr>
              <a:t>A project by </a:t>
            </a:r>
            <a:r>
              <a:rPr lang="en-US" sz="2400" b="1" dirty="0">
                <a:effectLst>
                  <a:outerShdw blurRad="38100" dist="38100" dir="2700000" algn="tl">
                    <a:srgbClr val="000000">
                      <a:alpha val="43137"/>
                    </a:srgbClr>
                  </a:outerShdw>
                </a:effectLst>
                <a:latin typeface="Times New Roman" pitchFamily="18" charset="0"/>
                <a:cs typeface="Times New Roman" pitchFamily="18" charset="0"/>
              </a:rPr>
              <a:t>ILO in Karnataka</a:t>
            </a:r>
            <a:r>
              <a:rPr lang="en-US" sz="2400" dirty="0">
                <a:latin typeface="Times New Roman" pitchFamily="18" charset="0"/>
                <a:cs typeface="Times New Roman" pitchFamily="18" charset="0"/>
              </a:rPr>
              <a:t>, India to decrease the exploitation of </a:t>
            </a:r>
            <a:r>
              <a:rPr lang="en-US" sz="2400" dirty="0" err="1" smtClean="0">
                <a:latin typeface="Times New Roman" pitchFamily="18" charset="0"/>
                <a:cs typeface="Times New Roman" pitchFamily="18" charset="0"/>
              </a:rPr>
              <a:t>Labourers</a:t>
            </a:r>
            <a:r>
              <a:rPr lang="en-US" sz="2400" dirty="0" smtClean="0">
                <a:latin typeface="Times New Roman" pitchFamily="18" charset="0"/>
                <a:cs typeface="Times New Roman" pitchFamily="18" charset="0"/>
              </a:rPr>
              <a:t>.</a:t>
            </a:r>
            <a:endParaRPr lang="en-US" sz="2400" dirty="0">
              <a:latin typeface="Times New Roman" pitchFamily="18" charset="0"/>
              <a:cs typeface="Times New Roman" pitchFamily="18" charset="0"/>
            </a:endParaRPr>
          </a:p>
        </p:txBody>
      </p:sp>
    </p:spTree>
    <p:extLst>
      <p:ext uri="{BB962C8B-B14F-4D97-AF65-F5344CB8AC3E}">
        <p14:creationId xmlns="" xmlns:p14="http://schemas.microsoft.com/office/powerpoint/2010/main" val="382493478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a:latin typeface="Times New Roman" pitchFamily="18" charset="0"/>
                <a:cs typeface="Times New Roman" pitchFamily="18" charset="0"/>
              </a:rPr>
              <a:t>Aim and Background</a:t>
            </a:r>
          </a:p>
        </p:txBody>
      </p:sp>
      <p:sp>
        <p:nvSpPr>
          <p:cNvPr id="3" name="Content Placeholder 2"/>
          <p:cNvSpPr>
            <a:spLocks noGrp="1"/>
          </p:cNvSpPr>
          <p:nvPr>
            <p:ph idx="1"/>
          </p:nvPr>
        </p:nvSpPr>
        <p:spPr>
          <a:xfrm>
            <a:off x="609600" y="1600201"/>
            <a:ext cx="10672293" cy="4525963"/>
          </a:xfrm>
          <a:prstGeom prst="rect">
            <a:avLst/>
          </a:prstGeom>
        </p:spPr>
        <p:txBody>
          <a:bodyPr>
            <a:normAutofit/>
          </a:bodyPr>
          <a:lstStyle/>
          <a:p>
            <a:r>
              <a:rPr lang="en-US" sz="1800" dirty="0">
                <a:latin typeface="Times New Roman" pitchFamily="18" charset="0"/>
                <a:cs typeface="Times New Roman" pitchFamily="18" charset="0"/>
              </a:rPr>
              <a:t>The project was implemented in </a:t>
            </a:r>
            <a:r>
              <a:rPr lang="en-US" sz="1800" dirty="0" err="1" smtClean="0">
                <a:latin typeface="Times New Roman" pitchFamily="18" charset="0"/>
                <a:cs typeface="Times New Roman" pitchFamily="18" charset="0"/>
              </a:rPr>
              <a:t>Bidar</a:t>
            </a:r>
            <a:r>
              <a:rPr lang="en-US" sz="1800" dirty="0">
                <a:latin typeface="Times New Roman" pitchFamily="18" charset="0"/>
                <a:cs typeface="Times New Roman" pitchFamily="18" charset="0"/>
              </a:rPr>
              <a:t>, District of Karnataka in the year 2008.</a:t>
            </a:r>
          </a:p>
          <a:p>
            <a:r>
              <a:rPr lang="en-US" sz="1800" dirty="0">
                <a:latin typeface="Times New Roman" pitchFamily="18" charset="0"/>
                <a:cs typeface="Times New Roman" pitchFamily="18" charset="0"/>
              </a:rPr>
              <a:t>The project was aimed to discourage the practice of child </a:t>
            </a:r>
            <a:r>
              <a:rPr lang="en-US" sz="1800" dirty="0" err="1">
                <a:latin typeface="Times New Roman" pitchFamily="18" charset="0"/>
                <a:cs typeface="Times New Roman" pitchFamily="18" charset="0"/>
              </a:rPr>
              <a:t>labour</a:t>
            </a:r>
            <a:r>
              <a:rPr lang="en-US" sz="1800" dirty="0">
                <a:latin typeface="Times New Roman" pitchFamily="18" charset="0"/>
                <a:cs typeface="Times New Roman" pitchFamily="18" charset="0"/>
              </a:rPr>
              <a:t> and instead send them to School, prevent the exploitation of workers by middlemen, and improve socioeconomic conditions of the workers</a:t>
            </a:r>
          </a:p>
          <a:p>
            <a:endParaRPr lang="en-US" sz="1800" dirty="0"/>
          </a:p>
        </p:txBody>
      </p:sp>
    </p:spTree>
    <p:extLst>
      <p:ext uri="{BB962C8B-B14F-4D97-AF65-F5344CB8AC3E}">
        <p14:creationId xmlns="" xmlns:p14="http://schemas.microsoft.com/office/powerpoint/2010/main" val="345471766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a:latin typeface="Times New Roman" pitchFamily="18" charset="0"/>
                <a:cs typeface="Times New Roman" pitchFamily="18" charset="0"/>
              </a:rPr>
              <a:t>Action</a:t>
            </a:r>
          </a:p>
        </p:txBody>
      </p:sp>
      <p:sp>
        <p:nvSpPr>
          <p:cNvPr id="3" name="Content Placeholder 2"/>
          <p:cNvSpPr>
            <a:spLocks noGrp="1"/>
          </p:cNvSpPr>
          <p:nvPr>
            <p:ph idx="1"/>
          </p:nvPr>
        </p:nvSpPr>
        <p:spPr>
          <a:xfrm>
            <a:off x="609600" y="1600201"/>
            <a:ext cx="10646535" cy="4525963"/>
          </a:xfrm>
          <a:prstGeom prst="rect">
            <a:avLst/>
          </a:prstGeom>
        </p:spPr>
        <p:txBody>
          <a:bodyPr>
            <a:normAutofit/>
          </a:bodyPr>
          <a:lstStyle/>
          <a:p>
            <a:r>
              <a:rPr lang="en-US" sz="1800" dirty="0">
                <a:latin typeface="Times New Roman" pitchFamily="18" charset="0"/>
                <a:cs typeface="Times New Roman" pitchFamily="18" charset="0"/>
              </a:rPr>
              <a:t>Some 1000 workers were gathered from the local working site and were grouped to form a worker’s cooperative society.</a:t>
            </a:r>
          </a:p>
          <a:p>
            <a:r>
              <a:rPr lang="en-US" sz="1800" dirty="0">
                <a:latin typeface="Times New Roman" pitchFamily="18" charset="0"/>
                <a:cs typeface="Times New Roman" pitchFamily="18" charset="0"/>
              </a:rPr>
              <a:t>The Society was named “</a:t>
            </a:r>
            <a:r>
              <a:rPr lang="en-US" sz="1800" dirty="0" err="1">
                <a:latin typeface="Times New Roman" pitchFamily="18" charset="0"/>
                <a:cs typeface="Times New Roman" pitchFamily="18" charset="0"/>
              </a:rPr>
              <a:t>Bidar</a:t>
            </a:r>
            <a:r>
              <a:rPr lang="en-US" sz="1800" dirty="0">
                <a:latin typeface="Times New Roman" pitchFamily="18" charset="0"/>
                <a:cs typeface="Times New Roman" pitchFamily="18" charset="0"/>
              </a:rPr>
              <a:t> District Services of </a:t>
            </a:r>
            <a:r>
              <a:rPr lang="en-US" sz="1800" dirty="0" err="1">
                <a:latin typeface="Times New Roman" pitchFamily="18" charset="0"/>
                <a:cs typeface="Times New Roman" pitchFamily="18" charset="0"/>
              </a:rPr>
              <a:t>Labour</a:t>
            </a:r>
            <a:r>
              <a:rPr lang="en-US" sz="1800" dirty="0">
                <a:latin typeface="Times New Roman" pitchFamily="18" charset="0"/>
                <a:cs typeface="Times New Roman" pitchFamily="18" charset="0"/>
              </a:rPr>
              <a:t> Multipurpose Co-operative Society”</a:t>
            </a:r>
          </a:p>
          <a:p>
            <a:r>
              <a:rPr lang="en-US" sz="1800" dirty="0">
                <a:latin typeface="Times New Roman" pitchFamily="18" charset="0"/>
                <a:cs typeface="Times New Roman" pitchFamily="18" charset="0"/>
              </a:rPr>
              <a:t>This society was founded for the purpose of providing decent employment and has its own service rules and by laws.</a:t>
            </a:r>
          </a:p>
          <a:p>
            <a:pPr>
              <a:buNone/>
            </a:pPr>
            <a:endParaRPr lang="en-US" sz="1800" dirty="0"/>
          </a:p>
        </p:txBody>
      </p:sp>
    </p:spTree>
    <p:extLst>
      <p:ext uri="{BB962C8B-B14F-4D97-AF65-F5344CB8AC3E}">
        <p14:creationId xmlns="" xmlns:p14="http://schemas.microsoft.com/office/powerpoint/2010/main" val="335183390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a:latin typeface="Times New Roman" pitchFamily="18" charset="0"/>
                <a:cs typeface="Times New Roman" pitchFamily="18" charset="0"/>
              </a:rPr>
              <a:t>Effects</a:t>
            </a:r>
          </a:p>
        </p:txBody>
      </p:sp>
      <p:sp>
        <p:nvSpPr>
          <p:cNvPr id="3" name="Content Placeholder 2"/>
          <p:cNvSpPr>
            <a:spLocks noGrp="1"/>
          </p:cNvSpPr>
          <p:nvPr>
            <p:ph idx="1"/>
          </p:nvPr>
        </p:nvSpPr>
        <p:spPr>
          <a:xfrm>
            <a:off x="609600" y="1600201"/>
            <a:ext cx="10972800" cy="4525963"/>
          </a:xfrm>
          <a:prstGeom prst="rect">
            <a:avLst/>
          </a:prstGeom>
        </p:spPr>
        <p:txBody>
          <a:bodyPr>
            <a:normAutofit/>
          </a:bodyPr>
          <a:lstStyle/>
          <a:p>
            <a:r>
              <a:rPr lang="en-US" sz="1800" dirty="0">
                <a:latin typeface="Times New Roman" pitchFamily="18" charset="0"/>
                <a:cs typeface="Times New Roman" pitchFamily="18" charset="0"/>
              </a:rPr>
              <a:t>The cooperative society replaced the </a:t>
            </a:r>
            <a:r>
              <a:rPr lang="en-US" sz="1800" dirty="0" err="1">
                <a:latin typeface="Times New Roman" pitchFamily="18" charset="0"/>
                <a:cs typeface="Times New Roman" pitchFamily="18" charset="0"/>
              </a:rPr>
              <a:t>labour</a:t>
            </a:r>
            <a:r>
              <a:rPr lang="en-US" sz="1800" dirty="0">
                <a:latin typeface="Times New Roman" pitchFamily="18" charset="0"/>
                <a:cs typeface="Times New Roman" pitchFamily="18" charset="0"/>
              </a:rPr>
              <a:t> contractor who used to exploit the workers.</a:t>
            </a:r>
          </a:p>
          <a:p>
            <a:r>
              <a:rPr lang="en-US" sz="1800" dirty="0">
                <a:latin typeface="Times New Roman" pitchFamily="18" charset="0"/>
                <a:cs typeface="Times New Roman" pitchFamily="18" charset="0"/>
              </a:rPr>
              <a:t>Instead the society itself approached to employers to find the contract.</a:t>
            </a:r>
          </a:p>
          <a:p>
            <a:r>
              <a:rPr lang="en-US" sz="1800" dirty="0">
                <a:latin typeface="Times New Roman" pitchFamily="18" charset="0"/>
                <a:cs typeface="Times New Roman" pitchFamily="18" charset="0"/>
              </a:rPr>
              <a:t>This created transparency in appointments and the entire contract amount collected from the employer reached the workers. </a:t>
            </a:r>
          </a:p>
          <a:p>
            <a:r>
              <a:rPr lang="en-US" sz="1800" dirty="0">
                <a:latin typeface="Times New Roman" pitchFamily="18" charset="0"/>
                <a:cs typeface="Times New Roman" pitchFamily="18" charset="0"/>
              </a:rPr>
              <a:t>Furthermore, it provided members with provident fund benefits as well as health insurance through the Ministry of </a:t>
            </a:r>
            <a:r>
              <a:rPr lang="en-US" sz="1800" dirty="0" err="1">
                <a:latin typeface="Times New Roman" pitchFamily="18" charset="0"/>
                <a:cs typeface="Times New Roman" pitchFamily="18" charset="0"/>
              </a:rPr>
              <a:t>Labour’s</a:t>
            </a:r>
            <a:r>
              <a:rPr lang="en-US" sz="1800" dirty="0">
                <a:latin typeface="Times New Roman" pitchFamily="18" charset="0"/>
                <a:cs typeface="Times New Roman" pitchFamily="18" charset="0"/>
              </a:rPr>
              <a:t> newly-introduced scheme.</a:t>
            </a:r>
          </a:p>
        </p:txBody>
      </p:sp>
    </p:spTree>
    <p:extLst>
      <p:ext uri="{BB962C8B-B14F-4D97-AF65-F5344CB8AC3E}">
        <p14:creationId xmlns="" xmlns:p14="http://schemas.microsoft.com/office/powerpoint/2010/main" val="10918317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smtClean="0">
                <a:latin typeface="Times New Roman" panose="02020603050405020304" pitchFamily="18" charset="0"/>
                <a:cs typeface="Times New Roman" panose="02020603050405020304" pitchFamily="18" charset="0"/>
              </a:rPr>
              <a:t>Childhood</a:t>
            </a:r>
            <a:endParaRPr lang="en-US" sz="3600"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lstStyle/>
          <a:p>
            <a:r>
              <a:rPr lang="en-US" dirty="0">
                <a:latin typeface="Times New Roman" panose="02020603050405020304" pitchFamily="18" charset="0"/>
                <a:cs typeface="Times New Roman" panose="02020603050405020304" pitchFamily="18" charset="0"/>
              </a:rPr>
              <a:t>Childhood is considered to be one of the most </a:t>
            </a:r>
            <a:r>
              <a:rPr lang="en-US" dirty="0" smtClean="0">
                <a:latin typeface="Times New Roman" panose="02020603050405020304" pitchFamily="18" charset="0"/>
                <a:cs typeface="Times New Roman" panose="02020603050405020304" pitchFamily="18" charset="0"/>
              </a:rPr>
              <a:t>enjoyable stage of </a:t>
            </a:r>
            <a:r>
              <a:rPr lang="en-US" dirty="0">
                <a:latin typeface="Times New Roman" panose="02020603050405020304" pitchFamily="18" charset="0"/>
                <a:cs typeface="Times New Roman" panose="02020603050405020304" pitchFamily="18" charset="0"/>
              </a:rPr>
              <a:t>life. But sadly it is not true for every </a:t>
            </a:r>
            <a:r>
              <a:rPr lang="en-US" dirty="0" smtClean="0">
                <a:latin typeface="Times New Roman" panose="02020603050405020304" pitchFamily="18" charset="0"/>
                <a:cs typeface="Times New Roman" panose="02020603050405020304" pitchFamily="18" charset="0"/>
              </a:rPr>
              <a:t>child in the world.</a:t>
            </a:r>
          </a:p>
          <a:p>
            <a:r>
              <a:rPr lang="en-US" dirty="0">
                <a:latin typeface="Times New Roman" panose="02020603050405020304" pitchFamily="18" charset="0"/>
                <a:cs typeface="Times New Roman" panose="02020603050405020304" pitchFamily="18" charset="0"/>
              </a:rPr>
              <a:t>They are considered adult-enough </a:t>
            </a:r>
            <a:r>
              <a:rPr lang="en-US" dirty="0" smtClean="0">
                <a:latin typeface="Times New Roman" panose="02020603050405020304" pitchFamily="18" charset="0"/>
                <a:cs typeface="Times New Roman" panose="02020603050405020304" pitchFamily="18" charset="0"/>
              </a:rPr>
              <a:t>by </a:t>
            </a:r>
            <a:r>
              <a:rPr lang="en-US" dirty="0">
                <a:latin typeface="Times New Roman" panose="02020603050405020304" pitchFamily="18" charset="0"/>
                <a:cs typeface="Times New Roman" panose="02020603050405020304" pitchFamily="18" charset="0"/>
              </a:rPr>
              <a:t>their under-nourished and poverty-stricken </a:t>
            </a:r>
            <a:r>
              <a:rPr lang="en-US" dirty="0" smtClean="0">
                <a:latin typeface="Times New Roman" panose="02020603050405020304" pitchFamily="18" charset="0"/>
                <a:cs typeface="Times New Roman" panose="02020603050405020304" pitchFamily="18" charset="0"/>
              </a:rPr>
              <a:t>families to work, </a:t>
            </a:r>
            <a:r>
              <a:rPr lang="en-US" dirty="0">
                <a:latin typeface="Times New Roman" panose="02020603050405020304" pitchFamily="18" charset="0"/>
                <a:cs typeface="Times New Roman" panose="02020603050405020304" pitchFamily="18" charset="0"/>
              </a:rPr>
              <a:t>once these children cross the age of </a:t>
            </a:r>
            <a:r>
              <a:rPr lang="en-US" dirty="0" smtClean="0">
                <a:latin typeface="Times New Roman" panose="02020603050405020304" pitchFamily="18" charset="0"/>
                <a:cs typeface="Times New Roman" panose="02020603050405020304" pitchFamily="18" charset="0"/>
              </a:rPr>
              <a:t>nearly eight.</a:t>
            </a:r>
          </a:p>
          <a:p>
            <a:r>
              <a:rPr lang="en-US" dirty="0">
                <a:latin typeface="Times New Roman" panose="02020603050405020304" pitchFamily="18" charset="0"/>
                <a:cs typeface="Times New Roman" panose="02020603050405020304" pitchFamily="18" charset="0"/>
              </a:rPr>
              <a:t>Though </a:t>
            </a:r>
            <a:r>
              <a:rPr lang="en-US" dirty="0" smtClean="0">
                <a:latin typeface="Times New Roman" panose="02020603050405020304" pitchFamily="18" charset="0"/>
                <a:cs typeface="Times New Roman" panose="02020603050405020304" pitchFamily="18" charset="0"/>
              </a:rPr>
              <a:t>children of poor families </a:t>
            </a:r>
            <a:r>
              <a:rPr lang="en-US" dirty="0">
                <a:latin typeface="Times New Roman" panose="02020603050405020304" pitchFamily="18" charset="0"/>
                <a:cs typeface="Times New Roman" panose="02020603050405020304" pitchFamily="18" charset="0"/>
              </a:rPr>
              <a:t>may be bright and intelligent, they often do not get access to facilities to hone themselves </a:t>
            </a:r>
            <a:r>
              <a:rPr lang="en-US" dirty="0" smtClean="0">
                <a:latin typeface="Times New Roman" panose="02020603050405020304" pitchFamily="18" charset="0"/>
                <a:cs typeface="Times New Roman" panose="02020603050405020304" pitchFamily="18" charset="0"/>
              </a:rPr>
              <a:t>professionally and achieve their potential.</a:t>
            </a:r>
            <a:r>
              <a:rPr lang="en-US" dirty="0">
                <a:latin typeface="Times New Roman" panose="02020603050405020304" pitchFamily="18" charset="0"/>
                <a:cs typeface="Times New Roman" panose="02020603050405020304" pitchFamily="18" charset="0"/>
              </a:rPr>
              <a:t> </a:t>
            </a:r>
            <a:endParaRPr lang="en-US" dirty="0" smtClean="0">
              <a:latin typeface="Times New Roman" panose="02020603050405020304" pitchFamily="18" charset="0"/>
              <a:cs typeface="Times New Roman" panose="02020603050405020304" pitchFamily="18" charset="0"/>
            </a:endParaRPr>
          </a:p>
          <a:p>
            <a:pPr marL="0" indent="0">
              <a:buNone/>
            </a:pPr>
            <a:endParaRPr lang="en-US" dirty="0" smtClean="0">
              <a:latin typeface="Times New Roman" panose="02020603050405020304" pitchFamily="18" charset="0"/>
              <a:cs typeface="Times New Roman" panose="02020603050405020304" pitchFamily="18" charset="0"/>
            </a:endParaRPr>
          </a:p>
        </p:txBody>
      </p:sp>
    </p:spTree>
    <p:extLst>
      <p:ext uri="{BB962C8B-B14F-4D97-AF65-F5344CB8AC3E}">
        <p14:creationId xmlns="" xmlns:p14="http://schemas.microsoft.com/office/powerpoint/2010/main" val="225035460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a:latin typeface="Times New Roman" pitchFamily="18" charset="0"/>
                <a:cs typeface="Times New Roman" pitchFamily="18" charset="0"/>
              </a:rPr>
              <a:t>Achievements</a:t>
            </a:r>
          </a:p>
        </p:txBody>
      </p:sp>
      <p:sp>
        <p:nvSpPr>
          <p:cNvPr id="3" name="Content Placeholder 2"/>
          <p:cNvSpPr>
            <a:spLocks noGrp="1"/>
          </p:cNvSpPr>
          <p:nvPr>
            <p:ph idx="1"/>
          </p:nvPr>
        </p:nvSpPr>
        <p:spPr>
          <a:xfrm>
            <a:off x="609600" y="1600201"/>
            <a:ext cx="10646535" cy="4525963"/>
          </a:xfrm>
          <a:prstGeom prst="rect">
            <a:avLst/>
          </a:prstGeom>
        </p:spPr>
        <p:txBody>
          <a:bodyPr>
            <a:normAutofit/>
          </a:bodyPr>
          <a:lstStyle/>
          <a:p>
            <a:r>
              <a:rPr lang="en-US" sz="1800" dirty="0">
                <a:latin typeface="Times New Roman" pitchFamily="18" charset="0"/>
                <a:cs typeface="Times New Roman" pitchFamily="18" charset="0"/>
              </a:rPr>
              <a:t>Currently all the workers who have become members of this cooperative are earning wages of up to Rs. 3,000 and are also part of the social security schemes.</a:t>
            </a:r>
          </a:p>
          <a:p>
            <a:r>
              <a:rPr lang="en-US" sz="1800" dirty="0">
                <a:latin typeface="Times New Roman" pitchFamily="18" charset="0"/>
                <a:cs typeface="Times New Roman" pitchFamily="18" charset="0"/>
              </a:rPr>
              <a:t>The major effect was that this made the members to afford the school expenditure for their children and send them to school and get them out from </a:t>
            </a:r>
            <a:r>
              <a:rPr lang="en-US" sz="1800" dirty="0" err="1">
                <a:latin typeface="Times New Roman" pitchFamily="18" charset="0"/>
                <a:cs typeface="Times New Roman" pitchFamily="18" charset="0"/>
              </a:rPr>
              <a:t>labour</a:t>
            </a:r>
            <a:r>
              <a:rPr lang="en-US" sz="1800" dirty="0">
                <a:latin typeface="Times New Roman" pitchFamily="18" charset="0"/>
                <a:cs typeface="Times New Roman" pitchFamily="18" charset="0"/>
              </a:rPr>
              <a:t>.</a:t>
            </a:r>
          </a:p>
        </p:txBody>
      </p:sp>
    </p:spTree>
    <p:extLst>
      <p:ext uri="{BB962C8B-B14F-4D97-AF65-F5344CB8AC3E}">
        <p14:creationId xmlns="" xmlns:p14="http://schemas.microsoft.com/office/powerpoint/2010/main" val="298942236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79400" y="2833352"/>
            <a:ext cx="12444741" cy="646331"/>
          </a:xfrm>
          <a:prstGeom prst="rect">
            <a:avLst/>
          </a:prstGeom>
          <a:noFill/>
        </p:spPr>
        <p:txBody>
          <a:bodyPr wrap="square" rtlCol="0">
            <a:spAutoFit/>
          </a:bodyPr>
          <a:lstStyle/>
          <a:p>
            <a:r>
              <a:rPr lang="en-US" sz="3600" b="1" dirty="0" smtClean="0">
                <a:effectLst>
                  <a:outerShdw blurRad="38100" dist="38100" dir="2700000" algn="tl">
                    <a:srgbClr val="000000">
                      <a:alpha val="43137"/>
                    </a:srgbClr>
                  </a:outerShdw>
                </a:effectLst>
              </a:rPr>
              <a:t>Role of Indian Government in Combating Child </a:t>
            </a:r>
            <a:r>
              <a:rPr lang="en-US" sz="3600" b="1" dirty="0" err="1" smtClean="0">
                <a:effectLst>
                  <a:outerShdw blurRad="38100" dist="38100" dir="2700000" algn="tl">
                    <a:srgbClr val="000000">
                      <a:alpha val="43137"/>
                    </a:srgbClr>
                  </a:outerShdw>
                </a:effectLst>
              </a:rPr>
              <a:t>Labour</a:t>
            </a:r>
            <a:r>
              <a:rPr lang="en-US" sz="3600" b="1" dirty="0" smtClean="0">
                <a:effectLst>
                  <a:outerShdw blurRad="38100" dist="38100" dir="2700000" algn="tl">
                    <a:srgbClr val="000000">
                      <a:alpha val="43137"/>
                    </a:srgbClr>
                  </a:outerShdw>
                </a:effectLst>
              </a:rPr>
              <a:t>  </a:t>
            </a:r>
            <a:endParaRPr lang="en-US" sz="3600" b="1" dirty="0">
              <a:effectLst>
                <a:outerShdw blurRad="38100" dist="38100" dir="2700000" algn="tl">
                  <a:srgbClr val="000000">
                    <a:alpha val="43137"/>
                  </a:srgbClr>
                </a:outerShdw>
              </a:effectLst>
            </a:endParaRPr>
          </a:p>
        </p:txBody>
      </p:sp>
    </p:spTree>
    <p:extLst>
      <p:ext uri="{BB962C8B-B14F-4D97-AF65-F5344CB8AC3E}">
        <p14:creationId xmlns="" xmlns:p14="http://schemas.microsoft.com/office/powerpoint/2010/main" val="192114847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32000" y="233363"/>
            <a:ext cx="10160000" cy="1143000"/>
          </a:xfrm>
        </p:spPr>
        <p:txBody>
          <a:bodyPr/>
          <a:lstStyle/>
          <a:p>
            <a:r>
              <a:rPr lang="en-IN" sz="3600" b="1" dirty="0">
                <a:latin typeface="Times New Roman" panose="02020603050405020304" pitchFamily="18" charset="0"/>
                <a:cs typeface="Times New Roman" panose="02020603050405020304" pitchFamily="18" charset="0"/>
              </a:rPr>
              <a:t>Fight Against Child Labour in India</a:t>
            </a:r>
          </a:p>
        </p:txBody>
      </p:sp>
      <p:sp>
        <p:nvSpPr>
          <p:cNvPr id="3" name="Content Placeholder 2"/>
          <p:cNvSpPr>
            <a:spLocks noGrp="1"/>
          </p:cNvSpPr>
          <p:nvPr>
            <p:ph idx="1"/>
          </p:nvPr>
        </p:nvSpPr>
        <p:spPr/>
        <p:txBody>
          <a:bodyPr>
            <a:normAutofit/>
          </a:bodyPr>
          <a:lstStyle/>
          <a:p>
            <a:r>
              <a:rPr lang="en-IN" sz="1800" dirty="0">
                <a:latin typeface="Times New Roman" panose="02020603050405020304" pitchFamily="18" charset="0"/>
                <a:cs typeface="Times New Roman" panose="02020603050405020304" pitchFamily="18" charset="0"/>
              </a:rPr>
              <a:t>The problem of child labour in India is so huge that it demands support and contribution from every part of society to completely eradicate this problem.</a:t>
            </a:r>
          </a:p>
          <a:p>
            <a:r>
              <a:rPr lang="en-IN" sz="1800" dirty="0">
                <a:latin typeface="Times New Roman" panose="02020603050405020304" pitchFamily="18" charset="0"/>
                <a:cs typeface="Times New Roman" panose="02020603050405020304" pitchFamily="18" charset="0"/>
              </a:rPr>
              <a:t>In recent times, government and some private institutions have taken some concrete steps for improving the situations of child labourers.</a:t>
            </a:r>
          </a:p>
        </p:txBody>
      </p:sp>
      <p:pic>
        <p:nvPicPr>
          <p:cNvPr id="4" name="Picture 3"/>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3634607" y="4032682"/>
            <a:ext cx="4922785" cy="2144281"/>
          </a:xfrm>
          <a:prstGeom prst="rect">
            <a:avLst/>
          </a:prstGeom>
        </p:spPr>
      </p:pic>
    </p:spTree>
    <p:extLst>
      <p:ext uri="{BB962C8B-B14F-4D97-AF65-F5344CB8AC3E}">
        <p14:creationId xmlns="" xmlns:p14="http://schemas.microsoft.com/office/powerpoint/2010/main" val="405646347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643944"/>
            <a:ext cx="10744200" cy="978794"/>
          </a:xfrm>
        </p:spPr>
        <p:txBody>
          <a:bodyPr>
            <a:noAutofit/>
          </a:bodyPr>
          <a:lstStyle/>
          <a:p>
            <a:r>
              <a:rPr lang="en-IN" sz="3600" b="1" dirty="0">
                <a:latin typeface="Times New Roman" panose="02020603050405020304" pitchFamily="18" charset="0"/>
                <a:cs typeface="Times New Roman" panose="02020603050405020304" pitchFamily="18" charset="0"/>
              </a:rPr>
              <a:t>National Legislation and Policies Against Child Labour in India</a:t>
            </a:r>
            <a:br>
              <a:rPr lang="en-IN" sz="3600" b="1" dirty="0">
                <a:latin typeface="Times New Roman" panose="02020603050405020304" pitchFamily="18" charset="0"/>
                <a:cs typeface="Times New Roman" panose="02020603050405020304" pitchFamily="18" charset="0"/>
              </a:rPr>
            </a:br>
            <a:endParaRPr lang="en-IN"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09600" y="1883535"/>
            <a:ext cx="10160000" cy="4800600"/>
          </a:xfrm>
        </p:spPr>
        <p:txBody>
          <a:bodyPr>
            <a:normAutofit/>
          </a:bodyPr>
          <a:lstStyle/>
          <a:p>
            <a:pPr indent="-342900">
              <a:buFont typeface="Wingdings" panose="05000000000000000000" pitchFamily="2" charset="2"/>
              <a:buChar char="§"/>
            </a:pPr>
            <a:r>
              <a:rPr lang="en-IN" sz="1800" dirty="0">
                <a:latin typeface="Times New Roman" panose="02020603050405020304" pitchFamily="18" charset="0"/>
                <a:cs typeface="Times New Roman" panose="02020603050405020304" pitchFamily="18" charset="0"/>
              </a:rPr>
              <a:t>Child labour is a matter on which both the Union Government and state governments can legislate. A number of legislative initiatives have been undertaken at both levels. The major national legislative developments include the following:</a:t>
            </a:r>
          </a:p>
          <a:p>
            <a:r>
              <a:rPr lang="en-IN" b="1" dirty="0">
                <a:latin typeface="Times New Roman" panose="02020603050405020304" pitchFamily="18" charset="0"/>
                <a:cs typeface="Times New Roman" panose="02020603050405020304" pitchFamily="18" charset="0"/>
              </a:rPr>
              <a:t>The Child Labour (Prohibition and Regulation) Act, 1986:</a:t>
            </a:r>
            <a:r>
              <a:rPr lang="en-IN" sz="1800" dirty="0">
                <a:latin typeface="Times New Roman" panose="02020603050405020304" pitchFamily="18" charset="0"/>
                <a:cs typeface="Times New Roman" panose="02020603050405020304" pitchFamily="18" charset="0"/>
              </a:rPr>
              <a:t>The Act prohibits the employment of children below the age of 14 years in 16 occupations and 65 processes that are hazardous to the children's lives and health. These occupations and processes are listed in the Schedule to the Act. In October 2006, the Government has included children working in the domestic sector as well as roadside eateries and motels under the prohibited list of hazardous occupations. More recently, in September 2008 diving as well as process involving excessive heat (e.g. working near a furnace) and cold; mechanical fishing; food processing; beverage industry; timber handling and loading; mechanical lumbering; warehousing; and processes involving exposure to free silica such as slate, pencil industry, stone grinding, slate stone mining, stone quarries as well as the agate industry were added to the list of prohibited occupations and processes.</a:t>
            </a:r>
          </a:p>
        </p:txBody>
      </p:sp>
    </p:spTree>
    <p:extLst>
      <p:ext uri="{BB962C8B-B14F-4D97-AF65-F5344CB8AC3E}">
        <p14:creationId xmlns="" xmlns:p14="http://schemas.microsoft.com/office/powerpoint/2010/main" val="21857267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30965" y="3309869"/>
            <a:ext cx="10515600" cy="2759627"/>
          </a:xfrm>
        </p:spPr>
        <p:txBody>
          <a:bodyPr>
            <a:normAutofit/>
          </a:bodyPr>
          <a:lstStyle/>
          <a:p>
            <a:r>
              <a:rPr lang="en-IN" b="1" dirty="0">
                <a:latin typeface="Times New Roman" panose="02020603050405020304" pitchFamily="18" charset="0"/>
                <a:cs typeface="Times New Roman" panose="02020603050405020304" pitchFamily="18" charset="0"/>
              </a:rPr>
              <a:t>The Factories Act, 1948</a:t>
            </a:r>
            <a:r>
              <a:rPr lang="en-IN" sz="2000" b="1" dirty="0">
                <a:latin typeface="Times New Roman" panose="02020603050405020304" pitchFamily="18" charset="0"/>
                <a:cs typeface="Times New Roman" panose="02020603050405020304" pitchFamily="18" charset="0"/>
              </a:rPr>
              <a:t>:</a:t>
            </a:r>
            <a:r>
              <a:rPr lang="en-IN" sz="2000" dirty="0">
                <a:latin typeface="Times New Roman" panose="02020603050405020304" pitchFamily="18" charset="0"/>
                <a:cs typeface="Times New Roman" panose="02020603050405020304" pitchFamily="18" charset="0"/>
              </a:rPr>
              <a:t> The Act prohibits the employment of children below the age of 14 years. An adolescent aged between 15 and 18 years can be employed in a factory only if he obtains a certificate of fitness from an authorized medical doctor. The Act also prescribes four and a half hours of work per day for children aged between 14 and 18 years and prohibits their working during night hours.</a:t>
            </a:r>
          </a:p>
          <a:p>
            <a:r>
              <a:rPr lang="en-IN" b="1" dirty="0">
                <a:latin typeface="Times New Roman" panose="02020603050405020304" pitchFamily="18" charset="0"/>
                <a:cs typeface="Times New Roman" panose="02020603050405020304" pitchFamily="18" charset="0"/>
              </a:rPr>
              <a:t>The Mines Act, 1952:</a:t>
            </a:r>
            <a:r>
              <a:rPr lang="en-IN" sz="2000" dirty="0">
                <a:latin typeface="Times New Roman" panose="02020603050405020304" pitchFamily="18" charset="0"/>
                <a:cs typeface="Times New Roman" panose="02020603050405020304" pitchFamily="18" charset="0"/>
              </a:rPr>
              <a:t> The Act prohibits the employment of children below 18 years of age in a mine. Further, it states that apprentices above 16 may be allowed to work under proper supervision in a mine.</a:t>
            </a:r>
          </a:p>
          <a:p>
            <a:pPr marL="0" indent="0">
              <a:buNone/>
            </a:pPr>
            <a:endParaRPr lang="en-IN" sz="2000"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2962762" y="323635"/>
            <a:ext cx="6452006" cy="2839797"/>
          </a:xfrm>
          <a:prstGeom prst="rect">
            <a:avLst/>
          </a:prstGeom>
        </p:spPr>
      </p:pic>
    </p:spTree>
    <p:extLst>
      <p:ext uri="{BB962C8B-B14F-4D97-AF65-F5344CB8AC3E}">
        <p14:creationId xmlns="" xmlns:p14="http://schemas.microsoft.com/office/powerpoint/2010/main" val="117518285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80305" y="291548"/>
            <a:ext cx="10972800" cy="2863920"/>
          </a:xfrm>
        </p:spPr>
        <p:txBody>
          <a:bodyPr>
            <a:normAutofit lnSpcReduction="10000"/>
          </a:bodyPr>
          <a:lstStyle/>
          <a:p>
            <a:r>
              <a:rPr lang="en-IN" b="1" dirty="0">
                <a:latin typeface="Times New Roman" panose="02020603050405020304" pitchFamily="18" charset="0"/>
                <a:cs typeface="Times New Roman" panose="02020603050405020304" pitchFamily="18" charset="0"/>
              </a:rPr>
              <a:t>The Juvenile Justice (Care and Protection) of Children Act, 2000</a:t>
            </a:r>
            <a:r>
              <a:rPr lang="en-IN" sz="2000" b="1" dirty="0">
                <a:latin typeface="Times New Roman" panose="02020603050405020304" pitchFamily="18" charset="0"/>
                <a:cs typeface="Times New Roman" panose="02020603050405020304" pitchFamily="18" charset="0"/>
              </a:rPr>
              <a:t>:</a:t>
            </a:r>
            <a:r>
              <a:rPr lang="en-IN" sz="2000" dirty="0">
                <a:latin typeface="Times New Roman" panose="02020603050405020304" pitchFamily="18" charset="0"/>
                <a:cs typeface="Times New Roman" panose="02020603050405020304" pitchFamily="18" charset="0"/>
              </a:rPr>
              <a:t> This Act was last amended in 2002 in conformity with the UN Convention on the Rights of the Child covers young persons below 18 years of age. Section 26 of this Act deals with the Exploitation of a Juvenile or Child Employee, and provides in relevant part, that whoever procures a juvenile or the child for the purpose of any hazardous employment and keeps him in bondage and withholds his earnings or uses such earning for his own purposes shall be punishable with imprisonment for a term which may extend to three years and shall also be liable for fine. In some States, including Karnataka and Maharashtra, this provision has been used effectively to bring to book many child labour employers who are otherwise not covered by any other law and to give relief and rehabilitation benefits to a large number of children.</a:t>
            </a:r>
          </a:p>
        </p:txBody>
      </p:sp>
      <p:pic>
        <p:nvPicPr>
          <p:cNvPr id="4" name="Picture 3"/>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0" y="3451538"/>
            <a:ext cx="11277228" cy="2187263"/>
          </a:xfrm>
          <a:prstGeom prst="rect">
            <a:avLst/>
          </a:prstGeom>
        </p:spPr>
      </p:pic>
    </p:spTree>
    <p:extLst>
      <p:ext uri="{BB962C8B-B14F-4D97-AF65-F5344CB8AC3E}">
        <p14:creationId xmlns="" xmlns:p14="http://schemas.microsoft.com/office/powerpoint/2010/main" val="285912073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13543" y="3005068"/>
            <a:ext cx="10443694" cy="3421490"/>
          </a:xfrm>
        </p:spPr>
        <p:txBody>
          <a:bodyPr>
            <a:noAutofit/>
          </a:bodyPr>
          <a:lstStyle/>
          <a:p>
            <a:r>
              <a:rPr lang="en-IN" sz="1800" b="1" dirty="0">
                <a:latin typeface="Times New Roman" panose="02020603050405020304" pitchFamily="18" charset="0"/>
                <a:cs typeface="Times New Roman" panose="02020603050405020304" pitchFamily="18" charset="0"/>
              </a:rPr>
              <a:t>The Minimum Wages Act, 1948:</a:t>
            </a:r>
            <a:r>
              <a:rPr lang="en-IN" sz="1800" dirty="0">
                <a:latin typeface="Times New Roman" panose="02020603050405020304" pitchFamily="18" charset="0"/>
                <a:cs typeface="Times New Roman" panose="02020603050405020304" pitchFamily="18" charset="0"/>
              </a:rPr>
              <a:t> </a:t>
            </a:r>
            <a:endParaRPr lang="en-IN" sz="1800" dirty="0" smtClean="0">
              <a:latin typeface="Times New Roman" panose="02020603050405020304" pitchFamily="18" charset="0"/>
              <a:cs typeface="Times New Roman" panose="02020603050405020304" pitchFamily="18" charset="0"/>
            </a:endParaRPr>
          </a:p>
          <a:p>
            <a:pPr lvl="1"/>
            <a:r>
              <a:rPr lang="en-IN" sz="1600" dirty="0" smtClean="0">
                <a:latin typeface="Times New Roman" panose="02020603050405020304" pitchFamily="18" charset="0"/>
                <a:cs typeface="Times New Roman" panose="02020603050405020304" pitchFamily="18" charset="0"/>
              </a:rPr>
              <a:t>Prescribes </a:t>
            </a:r>
            <a:r>
              <a:rPr lang="en-IN" sz="1600" dirty="0">
                <a:latin typeface="Times New Roman" panose="02020603050405020304" pitchFamily="18" charset="0"/>
                <a:cs typeface="Times New Roman" panose="02020603050405020304" pitchFamily="18" charset="0"/>
              </a:rPr>
              <a:t>minimum wages for all employees </a:t>
            </a:r>
            <a:r>
              <a:rPr lang="en-IN" sz="1600" dirty="0" err="1">
                <a:latin typeface="Times New Roman" panose="02020603050405020304" pitchFamily="18" charset="0"/>
                <a:cs typeface="Times New Roman" panose="02020603050405020304" pitchFamily="18" charset="0"/>
              </a:rPr>
              <a:t>i</a:t>
            </a:r>
            <a:r>
              <a:rPr lang="en-IN" sz="1600" dirty="0">
                <a:latin typeface="Times New Roman" panose="02020603050405020304" pitchFamily="18" charset="0"/>
                <a:cs typeface="Times New Roman" panose="02020603050405020304" pitchFamily="18" charset="0"/>
              </a:rPr>
              <a:t> n all establishments or to those working at home in certain sectors specified in the schedule of the Act. Central and State Governments can revise minimum wages specified in the schedule. Some consider this Act as an effective instrument to combat child labour in that it is being used in some States (such as Andhra Pradesh) as the basis on which to prosecute employers who are employing children and paying them lower wages.</a:t>
            </a:r>
          </a:p>
          <a:p>
            <a:r>
              <a:rPr lang="en-IN" sz="1800" b="1" dirty="0">
                <a:latin typeface="Times New Roman" panose="02020603050405020304" pitchFamily="18" charset="0"/>
                <a:cs typeface="Times New Roman" panose="02020603050405020304" pitchFamily="18" charset="0"/>
              </a:rPr>
              <a:t>The Right of Children to Free and Compulsory Education Act, 2009:</a:t>
            </a:r>
            <a:r>
              <a:rPr lang="en-IN" sz="1800" dirty="0">
                <a:latin typeface="Times New Roman" panose="02020603050405020304" pitchFamily="18" charset="0"/>
                <a:cs typeface="Times New Roman" panose="02020603050405020304" pitchFamily="18" charset="0"/>
              </a:rPr>
              <a:t> </a:t>
            </a:r>
            <a:endParaRPr lang="en-IN" sz="1800" dirty="0" smtClean="0">
              <a:latin typeface="Times New Roman" panose="02020603050405020304" pitchFamily="18" charset="0"/>
              <a:cs typeface="Times New Roman" panose="02020603050405020304" pitchFamily="18" charset="0"/>
            </a:endParaRPr>
          </a:p>
          <a:p>
            <a:pPr lvl="1"/>
            <a:r>
              <a:rPr lang="en-IN" sz="1600" dirty="0" smtClean="0">
                <a:latin typeface="Times New Roman" panose="02020603050405020304" pitchFamily="18" charset="0"/>
                <a:cs typeface="Times New Roman" panose="02020603050405020304" pitchFamily="18" charset="0"/>
              </a:rPr>
              <a:t>Provides </a:t>
            </a:r>
            <a:r>
              <a:rPr lang="en-IN" sz="1600" dirty="0">
                <a:latin typeface="Times New Roman" panose="02020603050405020304" pitchFamily="18" charset="0"/>
                <a:cs typeface="Times New Roman" panose="02020603050405020304" pitchFamily="18" charset="0"/>
              </a:rPr>
              <a:t>for free and compulsory education to all children aged 6 to 14 years. This legislation also envisages that 25 per cent of seats in every private school should be allocated for children from disadvantaged groups including differently abled children</a:t>
            </a:r>
            <a:r>
              <a:rPr lang="en-IN" sz="1600" dirty="0" smtClean="0">
                <a:latin typeface="Times New Roman" panose="02020603050405020304" pitchFamily="18" charset="0"/>
                <a:cs typeface="Times New Roman" panose="02020603050405020304" pitchFamily="18" charset="0"/>
              </a:rPr>
              <a:t>.</a:t>
            </a:r>
          </a:p>
          <a:p>
            <a:r>
              <a:rPr lang="en-US" altLang="en-US" sz="1600" dirty="0" smtClean="0">
                <a:latin typeface="Times New Roman" panose="02020603050405020304" pitchFamily="18" charset="0"/>
                <a:cs typeface="Times New Roman" panose="02020603050405020304" pitchFamily="18" charset="0"/>
              </a:rPr>
              <a:t>Schemes for Children under the 10th Five Year plan include the Planning Commission's Integrated Programmed for Street Children which aims to prevent the destitution of children and engineer their withdrawal from streets by providing facilities like shelter, nutrition, health care, education, recreation and protection against abuse and exploitation. Accordingly to the Government, during the 10th Five Year Plan, over 200,000 children benefitted from this.</a:t>
            </a:r>
          </a:p>
          <a:p>
            <a:endParaRPr lang="en-US" altLang="en-US" sz="1600" dirty="0" smtClean="0">
              <a:latin typeface="Times New Roman" panose="02020603050405020304" pitchFamily="18" charset="0"/>
              <a:cs typeface="Times New Roman" panose="02020603050405020304" pitchFamily="18" charset="0"/>
            </a:endParaRPr>
          </a:p>
          <a:p>
            <a:endParaRPr lang="en-IN" sz="1600"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4006633" y="0"/>
            <a:ext cx="3998429" cy="2834442"/>
          </a:xfrm>
          <a:prstGeom prst="rect">
            <a:avLst/>
          </a:prstGeom>
        </p:spPr>
      </p:pic>
    </p:spTree>
    <p:extLst>
      <p:ext uri="{BB962C8B-B14F-4D97-AF65-F5344CB8AC3E}">
        <p14:creationId xmlns="" xmlns:p14="http://schemas.microsoft.com/office/powerpoint/2010/main" val="2251039413"/>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67426" y="3011877"/>
            <a:ext cx="11230377" cy="707886"/>
          </a:xfrm>
          <a:prstGeom prst="rect">
            <a:avLst/>
          </a:prstGeom>
        </p:spPr>
        <p:txBody>
          <a:bodyPr wrap="square">
            <a:spAutoFit/>
          </a:bodyPr>
          <a:lstStyle/>
          <a:p>
            <a:pPr algn="ctr"/>
            <a:r>
              <a:rPr lang="en-IN" sz="4000" b="1" dirty="0" smtClean="0">
                <a:effectLst>
                  <a:outerShdw blurRad="38100" dist="38100" dir="2700000" algn="tl">
                    <a:srgbClr val="000000">
                      <a:alpha val="43137"/>
                    </a:srgbClr>
                  </a:outerShdw>
                </a:effectLst>
              </a:rPr>
              <a:t>Private Institutions and NGO’s against Child Labour</a:t>
            </a:r>
            <a:endParaRPr lang="en-US" sz="4000" b="1" dirty="0">
              <a:effectLst>
                <a:outerShdw blurRad="38100" dist="38100" dir="2700000" algn="tl">
                  <a:srgbClr val="000000">
                    <a:alpha val="43137"/>
                  </a:srgbClr>
                </a:outerShdw>
              </a:effectLst>
            </a:endParaRPr>
          </a:p>
        </p:txBody>
      </p:sp>
    </p:spTree>
    <p:extLst>
      <p:ext uri="{BB962C8B-B14F-4D97-AF65-F5344CB8AC3E}">
        <p14:creationId xmlns="" xmlns:p14="http://schemas.microsoft.com/office/powerpoint/2010/main" val="3024592056"/>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sz="4000" b="1" dirty="0">
                <a:latin typeface="Times New Roman" panose="02020603050405020304" pitchFamily="18" charset="0"/>
                <a:cs typeface="Times New Roman" panose="02020603050405020304" pitchFamily="18" charset="0"/>
              </a:rPr>
              <a:t>Private Institutions and NGO’s against Child Labour</a:t>
            </a:r>
          </a:p>
        </p:txBody>
      </p:sp>
      <p:sp>
        <p:nvSpPr>
          <p:cNvPr id="3" name="Content Placeholder 2"/>
          <p:cNvSpPr>
            <a:spLocks noGrp="1"/>
          </p:cNvSpPr>
          <p:nvPr>
            <p:ph idx="1"/>
          </p:nvPr>
        </p:nvSpPr>
        <p:spPr/>
        <p:txBody>
          <a:bodyPr>
            <a:normAutofit/>
          </a:bodyPr>
          <a:lstStyle/>
          <a:p>
            <a:r>
              <a:rPr lang="en-IN" sz="1800" dirty="0">
                <a:latin typeface="Times New Roman" panose="02020603050405020304" pitchFamily="18" charset="0"/>
                <a:cs typeface="Times New Roman" panose="02020603050405020304" pitchFamily="18" charset="0"/>
              </a:rPr>
              <a:t>NGO’s and private institutions play a major role against child labour and we cannot undermine the huge role played by NGOs in handling child labour issues.</a:t>
            </a:r>
          </a:p>
          <a:p>
            <a:r>
              <a:rPr lang="en-IN" sz="1800" dirty="0">
                <a:latin typeface="Times New Roman" panose="02020603050405020304" pitchFamily="18" charset="0"/>
                <a:cs typeface="Times New Roman" panose="02020603050405020304" pitchFamily="18" charset="0"/>
              </a:rPr>
              <a:t>Among the UN organizations, UNICEF has remained instrumental in initiating several steps against child labour. UNICEF has been well supported by civil society organizations and NGOs (Non Governmental Organizations). </a:t>
            </a:r>
          </a:p>
          <a:p>
            <a:r>
              <a:rPr lang="en-IN" sz="1800" dirty="0">
                <a:latin typeface="Times New Roman" panose="02020603050405020304" pitchFamily="18" charset="0"/>
                <a:cs typeface="Times New Roman" panose="02020603050405020304" pitchFamily="18" charset="0"/>
              </a:rPr>
              <a:t>Several renowned and committed NGOs are working to improve the situation in this field. These NGOs, both local and international, focus on different problems concerning child labour.</a:t>
            </a:r>
          </a:p>
          <a:p>
            <a:r>
              <a:rPr lang="en-IN" sz="1800" dirty="0">
                <a:solidFill>
                  <a:schemeClr val="tx1">
                    <a:lumMod val="95000"/>
                    <a:lumOff val="5000"/>
                  </a:schemeClr>
                </a:solidFill>
                <a:latin typeface="Times New Roman" panose="02020603050405020304" pitchFamily="18" charset="0"/>
                <a:cs typeface="Times New Roman" panose="02020603050405020304" pitchFamily="18" charset="0"/>
              </a:rPr>
              <a:t>Many NGOs like </a:t>
            </a:r>
            <a:r>
              <a:rPr lang="en-IN" sz="1800" dirty="0" err="1">
                <a:solidFill>
                  <a:schemeClr val="tx1">
                    <a:lumMod val="95000"/>
                    <a:lumOff val="5000"/>
                  </a:schemeClr>
                </a:solidFill>
                <a:latin typeface="Times New Roman" panose="02020603050405020304" pitchFamily="18" charset="0"/>
                <a:cs typeface="Times New Roman" panose="02020603050405020304" pitchFamily="18" charset="0"/>
              </a:rPr>
              <a:t>Bachpan</a:t>
            </a:r>
            <a:r>
              <a:rPr lang="en-IN" sz="1800" dirty="0">
                <a:solidFill>
                  <a:schemeClr val="tx1">
                    <a:lumMod val="95000"/>
                    <a:lumOff val="5000"/>
                  </a:schemeClr>
                </a:solidFill>
                <a:latin typeface="Times New Roman" panose="02020603050405020304" pitchFamily="18" charset="0"/>
                <a:cs typeface="Times New Roman" panose="02020603050405020304" pitchFamily="18" charset="0"/>
              </a:rPr>
              <a:t> </a:t>
            </a:r>
            <a:r>
              <a:rPr lang="en-IN" sz="1800" dirty="0" err="1">
                <a:solidFill>
                  <a:schemeClr val="tx1">
                    <a:lumMod val="95000"/>
                    <a:lumOff val="5000"/>
                  </a:schemeClr>
                </a:solidFill>
                <a:latin typeface="Times New Roman" panose="02020603050405020304" pitchFamily="18" charset="0"/>
                <a:cs typeface="Times New Roman" panose="02020603050405020304" pitchFamily="18" charset="0"/>
              </a:rPr>
              <a:t>Bachao</a:t>
            </a:r>
            <a:r>
              <a:rPr lang="en-IN" sz="1800" dirty="0">
                <a:solidFill>
                  <a:schemeClr val="tx1">
                    <a:lumMod val="95000"/>
                    <a:lumOff val="5000"/>
                  </a:schemeClr>
                </a:solidFill>
                <a:latin typeface="Times New Roman" panose="02020603050405020304" pitchFamily="18" charset="0"/>
                <a:cs typeface="Times New Roman" panose="02020603050405020304" pitchFamily="18" charset="0"/>
              </a:rPr>
              <a:t> </a:t>
            </a:r>
            <a:r>
              <a:rPr lang="en-IN" sz="1800" dirty="0" err="1" smtClean="0">
                <a:solidFill>
                  <a:schemeClr val="tx1">
                    <a:lumMod val="95000"/>
                    <a:lumOff val="5000"/>
                  </a:schemeClr>
                </a:solidFill>
                <a:latin typeface="Times New Roman" panose="02020603050405020304" pitchFamily="18" charset="0"/>
                <a:cs typeface="Times New Roman" panose="02020603050405020304" pitchFamily="18" charset="0"/>
              </a:rPr>
              <a:t>Andolan</a:t>
            </a:r>
            <a:r>
              <a:rPr lang="en-IN" sz="1800" dirty="0" smtClean="0">
                <a:solidFill>
                  <a:schemeClr val="tx1">
                    <a:lumMod val="95000"/>
                    <a:lumOff val="5000"/>
                  </a:schemeClr>
                </a:solidFill>
                <a:latin typeface="Times New Roman" panose="02020603050405020304" pitchFamily="18" charset="0"/>
                <a:cs typeface="Times New Roman" panose="02020603050405020304" pitchFamily="18" charset="0"/>
              </a:rPr>
              <a:t>, </a:t>
            </a:r>
            <a:r>
              <a:rPr lang="en-IN" sz="1800" dirty="0" err="1" smtClean="0">
                <a:solidFill>
                  <a:schemeClr val="tx1">
                    <a:lumMod val="95000"/>
                    <a:lumOff val="5000"/>
                  </a:schemeClr>
                </a:solidFill>
                <a:latin typeface="Times New Roman" panose="02020603050405020304" pitchFamily="18" charset="0"/>
                <a:cs typeface="Times New Roman" panose="02020603050405020304" pitchFamily="18" charset="0"/>
              </a:rPr>
              <a:t>ChildFund</a:t>
            </a:r>
            <a:r>
              <a:rPr lang="en-IN" sz="1800" dirty="0">
                <a:solidFill>
                  <a:schemeClr val="tx1">
                    <a:lumMod val="95000"/>
                    <a:lumOff val="5000"/>
                  </a:schemeClr>
                </a:solidFill>
                <a:latin typeface="Times New Roman" panose="02020603050405020304" pitchFamily="18" charset="0"/>
                <a:cs typeface="Times New Roman" panose="02020603050405020304" pitchFamily="18" charset="0"/>
              </a:rPr>
              <a:t>, CARE India, </a:t>
            </a:r>
            <a:r>
              <a:rPr lang="en-IN" sz="1800" dirty="0" err="1">
                <a:solidFill>
                  <a:schemeClr val="tx1">
                    <a:lumMod val="95000"/>
                    <a:lumOff val="5000"/>
                  </a:schemeClr>
                </a:solidFill>
                <a:latin typeface="Times New Roman" panose="02020603050405020304" pitchFamily="18" charset="0"/>
                <a:cs typeface="Times New Roman" panose="02020603050405020304" pitchFamily="18" charset="0"/>
              </a:rPr>
              <a:t>Talaash</a:t>
            </a:r>
            <a:r>
              <a:rPr lang="en-IN" sz="1800" dirty="0">
                <a:solidFill>
                  <a:schemeClr val="tx1">
                    <a:lumMod val="95000"/>
                    <a:lumOff val="5000"/>
                  </a:schemeClr>
                </a:solidFill>
                <a:latin typeface="Times New Roman" panose="02020603050405020304" pitchFamily="18" charset="0"/>
                <a:cs typeface="Times New Roman" panose="02020603050405020304" pitchFamily="18" charset="0"/>
              </a:rPr>
              <a:t> Association, Child Rights and You, Global march against child labour, RIDE India, </a:t>
            </a:r>
            <a:r>
              <a:rPr lang="en-IN" sz="1800" dirty="0" err="1">
                <a:solidFill>
                  <a:schemeClr val="tx1">
                    <a:lumMod val="95000"/>
                    <a:lumOff val="5000"/>
                  </a:schemeClr>
                </a:solidFill>
                <a:latin typeface="Times New Roman" panose="02020603050405020304" pitchFamily="18" charset="0"/>
                <a:cs typeface="Times New Roman" panose="02020603050405020304" pitchFamily="18" charset="0"/>
              </a:rPr>
              <a:t>Childline</a:t>
            </a:r>
            <a:r>
              <a:rPr lang="en-IN" sz="1800" dirty="0">
                <a:solidFill>
                  <a:schemeClr val="tx1">
                    <a:lumMod val="95000"/>
                    <a:lumOff val="5000"/>
                  </a:schemeClr>
                </a:solidFill>
                <a:latin typeface="Times New Roman" panose="02020603050405020304" pitchFamily="18" charset="0"/>
                <a:cs typeface="Times New Roman" panose="02020603050405020304" pitchFamily="18" charset="0"/>
              </a:rPr>
              <a:t> etc. have been working to eradicate child labour in India.</a:t>
            </a:r>
          </a:p>
        </p:txBody>
      </p:sp>
    </p:spTree>
    <p:extLst>
      <p:ext uri="{BB962C8B-B14F-4D97-AF65-F5344CB8AC3E}">
        <p14:creationId xmlns="" xmlns:p14="http://schemas.microsoft.com/office/powerpoint/2010/main" val="643754692"/>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4174435"/>
            <a:ext cx="11231470" cy="2002528"/>
          </a:xfrm>
        </p:spPr>
        <p:txBody>
          <a:bodyPr>
            <a:normAutofit/>
          </a:bodyPr>
          <a:lstStyle/>
          <a:p>
            <a:r>
              <a:rPr lang="en-IN" sz="1800" dirty="0">
                <a:latin typeface="Times New Roman" panose="02020603050405020304" pitchFamily="18" charset="0"/>
                <a:cs typeface="Times New Roman" panose="02020603050405020304" pitchFamily="18" charset="0"/>
              </a:rPr>
              <a:t>Specific NGOs focus on certain areas of improvement. For instance, if Action Aid India concentrates on child education and on street and working children then CRY(Child Rights and You) targets underprivileged children who don’t have basic resources to sustain themselves. NGOs are carrying child development activities all over India. Some children educational NGOs engage themselves in offering free education to poor kids. They teach children living in slums.</a:t>
            </a:r>
          </a:p>
        </p:txBody>
      </p:sp>
      <p:pic>
        <p:nvPicPr>
          <p:cNvPr id="6" name="Picture 5"/>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rot="506211">
            <a:off x="6487668" y="898044"/>
            <a:ext cx="4551393" cy="2958512"/>
          </a:xfrm>
          <a:prstGeom prst="rect">
            <a:avLst/>
          </a:prstGeom>
        </p:spPr>
      </p:pic>
      <p:pic>
        <p:nvPicPr>
          <p:cNvPr id="7" name="Picture 6"/>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rot="20883366">
            <a:off x="4454592" y="1305738"/>
            <a:ext cx="2143125" cy="2143125"/>
          </a:xfrm>
          <a:prstGeom prst="rect">
            <a:avLst/>
          </a:prstGeom>
        </p:spPr>
      </p:pic>
      <p:pic>
        <p:nvPicPr>
          <p:cNvPr id="8" name="Picture 7"/>
          <p:cNvPicPr>
            <a:picLocks noChangeAspect="1"/>
          </p:cNvPicPr>
          <p:nvPr/>
        </p:nvPicPr>
        <p:blipFill>
          <a:blip r:embed="rId4">
            <a:extLst>
              <a:ext uri="{28A0092B-C50C-407E-A947-70E740481C1C}">
                <a14:useLocalDpi xmlns="" xmlns:a14="http://schemas.microsoft.com/office/drawing/2010/main" val="0"/>
              </a:ext>
            </a:extLst>
          </a:blip>
          <a:stretch>
            <a:fillRect/>
          </a:stretch>
        </p:blipFill>
        <p:spPr>
          <a:xfrm rot="961183">
            <a:off x="932601" y="2196045"/>
            <a:ext cx="3783156" cy="1216492"/>
          </a:xfrm>
          <a:prstGeom prst="rect">
            <a:avLst/>
          </a:prstGeom>
        </p:spPr>
      </p:pic>
    </p:spTree>
    <p:extLst>
      <p:ext uri="{BB962C8B-B14F-4D97-AF65-F5344CB8AC3E}">
        <p14:creationId xmlns="" xmlns:p14="http://schemas.microsoft.com/office/powerpoint/2010/main" val="327166170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3600" b="1" dirty="0">
                <a:latin typeface="Times New Roman" pitchFamily="18" charset="0"/>
                <a:cs typeface="Times New Roman" pitchFamily="18" charset="0"/>
              </a:rPr>
              <a:t>What is Child </a:t>
            </a:r>
            <a:r>
              <a:rPr lang="en-US" sz="3600" b="1" dirty="0" err="1">
                <a:latin typeface="Times New Roman" pitchFamily="18" charset="0"/>
                <a:cs typeface="Times New Roman" pitchFamily="18" charset="0"/>
              </a:rPr>
              <a:t>Labour</a:t>
            </a:r>
            <a:r>
              <a:rPr lang="en-US" sz="3600" b="1" dirty="0">
                <a:latin typeface="Times New Roman" pitchFamily="18" charset="0"/>
                <a:cs typeface="Times New Roman" pitchFamily="18" charset="0"/>
              </a:rPr>
              <a:t>? </a:t>
            </a:r>
          </a:p>
        </p:txBody>
      </p:sp>
      <p:sp>
        <p:nvSpPr>
          <p:cNvPr id="5" name="Content Placeholder 4"/>
          <p:cNvSpPr>
            <a:spLocks noGrp="1"/>
          </p:cNvSpPr>
          <p:nvPr>
            <p:ph idx="1"/>
          </p:nvPr>
        </p:nvSpPr>
        <p:spPr>
          <a:xfrm>
            <a:off x="1762259" y="1767627"/>
            <a:ext cx="8229600" cy="4525963"/>
          </a:xfrm>
          <a:prstGeom prst="rect">
            <a:avLst/>
          </a:prstGeom>
        </p:spPr>
        <p:txBody>
          <a:bodyPr>
            <a:normAutofit fontScale="85000" lnSpcReduction="20000"/>
          </a:bodyPr>
          <a:lstStyle/>
          <a:p>
            <a:pPr>
              <a:buFont typeface="Wingdings" panose="05000000000000000000" pitchFamily="2" charset="2"/>
              <a:buChar char="q"/>
            </a:pPr>
            <a:r>
              <a:rPr lang="en-US" sz="2200" dirty="0">
                <a:latin typeface="Times New Roman" panose="02020603050405020304" pitchFamily="18" charset="0"/>
                <a:cs typeface="Times New Roman" panose="02020603050405020304" pitchFamily="18" charset="0"/>
              </a:rPr>
              <a:t>According to </a:t>
            </a:r>
            <a:r>
              <a:rPr lang="en-US" sz="2200" b="1"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ILO(International </a:t>
            </a:r>
            <a:r>
              <a:rPr lang="en-US" sz="2200" b="1" u="sng"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Labour</a:t>
            </a:r>
            <a:r>
              <a:rPr lang="en-US" sz="2200" b="1"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Organization):-</a:t>
            </a:r>
            <a:r>
              <a:rPr lang="en-US" sz="22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p>
          <a:p>
            <a:pPr>
              <a:buNone/>
            </a:pPr>
            <a:endParaRPr lang="en-US" sz="2200" dirty="0">
              <a:latin typeface="Times New Roman" panose="02020603050405020304" pitchFamily="18" charset="0"/>
              <a:cs typeface="Times New Roman" panose="02020603050405020304" pitchFamily="18" charset="0"/>
            </a:endParaRPr>
          </a:p>
          <a:p>
            <a:pPr lvl="1">
              <a:spcAft>
                <a:spcPts val="150"/>
              </a:spcAft>
            </a:pPr>
            <a:r>
              <a:rPr lang="en-US" sz="2300" dirty="0">
                <a:latin typeface="Times New Roman" panose="02020603050405020304" pitchFamily="18" charset="0"/>
                <a:cs typeface="Times New Roman" panose="02020603050405020304" pitchFamily="18" charset="0"/>
              </a:rPr>
              <a:t>Child </a:t>
            </a:r>
            <a:r>
              <a:rPr lang="en-US" sz="2300" dirty="0" err="1" smtClean="0">
                <a:latin typeface="Times New Roman" panose="02020603050405020304" pitchFamily="18" charset="0"/>
                <a:cs typeface="Times New Roman" panose="02020603050405020304" pitchFamily="18" charset="0"/>
              </a:rPr>
              <a:t>labour</a:t>
            </a:r>
            <a:r>
              <a:rPr lang="en-US" sz="2300" dirty="0" smtClean="0">
                <a:latin typeface="Times New Roman" panose="02020603050405020304" pitchFamily="18" charset="0"/>
                <a:cs typeface="Times New Roman" panose="02020603050405020304" pitchFamily="18" charset="0"/>
              </a:rPr>
              <a:t> </a:t>
            </a:r>
            <a:r>
              <a:rPr lang="en-US" sz="2300" dirty="0">
                <a:latin typeface="Times New Roman" panose="02020603050405020304" pitchFamily="18" charset="0"/>
                <a:cs typeface="Times New Roman" panose="02020603050405020304" pitchFamily="18" charset="0"/>
              </a:rPr>
              <a:t>is defined as work that deprives children of their healthy childhood, their potential and their dignity, and that is harmful to physical and mental development and work whose schedule interferes with their ability to attend regular school.</a:t>
            </a:r>
          </a:p>
          <a:p>
            <a:pPr lvl="1">
              <a:spcAft>
                <a:spcPts val="150"/>
              </a:spcAft>
            </a:pPr>
            <a:r>
              <a:rPr lang="en-US" sz="2300" dirty="0">
                <a:latin typeface="Times New Roman" panose="02020603050405020304" pitchFamily="18" charset="0"/>
                <a:cs typeface="Times New Roman" panose="02020603050405020304" pitchFamily="18" charset="0"/>
              </a:rPr>
              <a:t>And the children practicing this type of work are called child </a:t>
            </a:r>
            <a:r>
              <a:rPr lang="en-US" sz="2300" dirty="0" err="1" smtClean="0">
                <a:latin typeface="Times New Roman" panose="02020603050405020304" pitchFamily="18" charset="0"/>
                <a:cs typeface="Times New Roman" panose="02020603050405020304" pitchFamily="18" charset="0"/>
              </a:rPr>
              <a:t>labourers</a:t>
            </a:r>
            <a:r>
              <a:rPr lang="en-US" sz="2300" dirty="0" smtClean="0">
                <a:latin typeface="Times New Roman" panose="02020603050405020304" pitchFamily="18" charset="0"/>
                <a:cs typeface="Times New Roman" panose="02020603050405020304" pitchFamily="18" charset="0"/>
              </a:rPr>
              <a:t>.</a:t>
            </a:r>
          </a:p>
          <a:p>
            <a:pPr lvl="1">
              <a:spcAft>
                <a:spcPts val="150"/>
              </a:spcAft>
            </a:pPr>
            <a:endParaRPr lang="en-US" sz="2400" dirty="0">
              <a:latin typeface="Times New Roman" panose="02020603050405020304" pitchFamily="18" charset="0"/>
              <a:cs typeface="Times New Roman" panose="02020603050405020304" pitchFamily="18" charset="0"/>
            </a:endParaRPr>
          </a:p>
          <a:p>
            <a:pPr>
              <a:buFont typeface="Wingdings" panose="05000000000000000000" pitchFamily="2" charset="2"/>
              <a:buChar char="q"/>
            </a:pPr>
            <a:r>
              <a:rPr lang="en-US" sz="2200" dirty="0">
                <a:latin typeface="Times New Roman" panose="02020603050405020304" pitchFamily="18" charset="0"/>
                <a:cs typeface="Times New Roman" panose="02020603050405020304" pitchFamily="18" charset="0"/>
              </a:rPr>
              <a:t>According  to </a:t>
            </a:r>
            <a:r>
              <a:rPr lang="en-US" sz="2200" b="1"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Indian Law</a:t>
            </a:r>
            <a:r>
              <a:rPr lang="en-US" sz="2200" dirty="0">
                <a:latin typeface="Times New Roman" panose="02020603050405020304" pitchFamily="18" charset="0"/>
                <a:cs typeface="Times New Roman" panose="02020603050405020304" pitchFamily="18" charset="0"/>
              </a:rPr>
              <a:t>:- </a:t>
            </a:r>
          </a:p>
          <a:p>
            <a:pPr>
              <a:buNone/>
            </a:pPr>
            <a:endParaRPr lang="en-US" sz="2200" dirty="0">
              <a:latin typeface="Times New Roman" panose="02020603050405020304" pitchFamily="18" charset="0"/>
              <a:cs typeface="Times New Roman" panose="02020603050405020304" pitchFamily="18" charset="0"/>
            </a:endParaRPr>
          </a:p>
          <a:p>
            <a:pPr lvl="1"/>
            <a:r>
              <a:rPr lang="en-US" sz="2200" dirty="0">
                <a:latin typeface="Times New Roman" panose="02020603050405020304" pitchFamily="18" charset="0"/>
                <a:cs typeface="Times New Roman" panose="02020603050405020304" pitchFamily="18" charset="0"/>
              </a:rPr>
              <a:t>Children who are engaged in labor work for economic gains, like harmful works or hazardous works in age of </a:t>
            </a:r>
            <a:r>
              <a:rPr lang="en-US" sz="2200" b="1"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below14 years</a:t>
            </a:r>
            <a:r>
              <a:rPr lang="en-US" sz="2200" dirty="0">
                <a:latin typeface="Times New Roman" panose="02020603050405020304" pitchFamily="18" charset="0"/>
                <a:cs typeface="Times New Roman" panose="02020603050405020304" pitchFamily="18" charset="0"/>
              </a:rPr>
              <a:t> are called as child </a:t>
            </a:r>
            <a:r>
              <a:rPr lang="en-US" sz="2200" dirty="0" err="1" smtClean="0">
                <a:latin typeface="Times New Roman" panose="02020603050405020304" pitchFamily="18" charset="0"/>
                <a:cs typeface="Times New Roman" panose="02020603050405020304" pitchFamily="18" charset="0"/>
              </a:rPr>
              <a:t>labourers</a:t>
            </a:r>
            <a:r>
              <a:rPr lang="en-US" sz="2200" dirty="0">
                <a:latin typeface="Times New Roman" panose="02020603050405020304" pitchFamily="18" charset="0"/>
                <a:cs typeface="Times New Roman" panose="02020603050405020304" pitchFamily="18" charset="0"/>
              </a:rPr>
              <a:t>.</a:t>
            </a:r>
          </a:p>
          <a:p>
            <a:pPr>
              <a:buNone/>
            </a:pPr>
            <a:endParaRPr lang="en-US" sz="2200" dirty="0">
              <a:latin typeface="Times New Roman" panose="02020603050405020304" pitchFamily="18" charset="0"/>
              <a:cs typeface="Times New Roman" panose="02020603050405020304" pitchFamily="18" charset="0"/>
            </a:endParaRPr>
          </a:p>
          <a:p>
            <a:pPr>
              <a:buFont typeface="Wingdings" panose="05000000000000000000" pitchFamily="2" charset="2"/>
              <a:buChar char="v"/>
            </a:pPr>
            <a:r>
              <a:rPr lang="en-US" dirty="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 </a:t>
            </a:r>
            <a:r>
              <a:rPr lang="en-US" sz="2200" b="1" u="sng"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Out </a:t>
            </a:r>
            <a:r>
              <a:rPr lang="en-US" sz="2200" b="1"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of every 9 children 1 is a child labor today.</a:t>
            </a:r>
          </a:p>
          <a:p>
            <a:pPr>
              <a:buNone/>
            </a:pPr>
            <a:endParaRPr lang="en-US" sz="2200" dirty="0">
              <a:latin typeface="Times New Roman" panose="02020603050405020304" pitchFamily="18" charset="0"/>
              <a:cs typeface="Times New Roman" panose="02020603050405020304" pitchFamily="18" charset="0"/>
            </a:endParaRPr>
          </a:p>
          <a:p>
            <a:pPr lvl="1">
              <a:buNone/>
            </a:pPr>
            <a:endParaRPr lang="en-US" sz="2200" dirty="0">
              <a:latin typeface="Times New Roman" panose="02020603050405020304" pitchFamily="18" charset="0"/>
              <a:cs typeface="Times New Roman" panose="02020603050405020304" pitchFamily="18" charset="0"/>
            </a:endParaRPr>
          </a:p>
          <a:p>
            <a:pPr lvl="1">
              <a:buNone/>
            </a:pPr>
            <a:endParaRPr lang="en-US" sz="2200" dirty="0">
              <a:latin typeface="Times New Roman" panose="02020603050405020304" pitchFamily="18" charset="0"/>
              <a:cs typeface="Times New Roman" panose="02020603050405020304" pitchFamily="18" charset="0"/>
            </a:endParaRPr>
          </a:p>
        </p:txBody>
      </p:sp>
    </p:spTree>
    <p:extLst>
      <p:ext uri="{BB962C8B-B14F-4D97-AF65-F5344CB8AC3E}">
        <p14:creationId xmlns="" xmlns:p14="http://schemas.microsoft.com/office/powerpoint/2010/main" val="3502780288"/>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IN" sz="1800" dirty="0">
                <a:latin typeface="Times New Roman" panose="02020603050405020304" pitchFamily="18" charset="0"/>
                <a:cs typeface="Times New Roman" panose="02020603050405020304" pitchFamily="18" charset="0"/>
              </a:rPr>
              <a:t>Quite a few NGOs focus on girls’ education. It has been witnessed that girls are made to work whereas the boy child is allowed to study but that needs to be changed. So community organizations seek to improve the quality of life of socially disadvantaged girls. With the help of health, education and social mobilization, NGOs are helping street children and in different parts of the country.</a:t>
            </a:r>
          </a:p>
          <a:p>
            <a:r>
              <a:rPr lang="en-IN" sz="1800" dirty="0">
                <a:latin typeface="Times New Roman" panose="02020603050405020304" pitchFamily="18" charset="0"/>
                <a:cs typeface="Times New Roman" panose="02020603050405020304" pitchFamily="18" charset="0"/>
              </a:rPr>
              <a:t>Some NGOs address issues related to lack of sensitivity and infrastructure for children’s rehabilitation, education, and reintegration. They provide basic services to the children, including formal and non-formal education. We should also contribute our bit to these NGOs through donation or by offering our services.</a:t>
            </a:r>
          </a:p>
        </p:txBody>
      </p:sp>
    </p:spTree>
    <p:extLst>
      <p:ext uri="{BB962C8B-B14F-4D97-AF65-F5344CB8AC3E}">
        <p14:creationId xmlns="" xmlns:p14="http://schemas.microsoft.com/office/powerpoint/2010/main" val="2069945241"/>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 xmlns:a14="http://schemas.microsoft.com/office/drawing/2010/main" val="0"/>
              </a:ext>
            </a:extLst>
          </a:blip>
          <a:stretch>
            <a:fillRect/>
          </a:stretch>
        </p:blipFill>
        <p:spPr>
          <a:xfrm rot="20999506">
            <a:off x="1612870" y="450930"/>
            <a:ext cx="3945835" cy="5918753"/>
          </a:xfrm>
        </p:spPr>
      </p:pic>
      <p:pic>
        <p:nvPicPr>
          <p:cNvPr id="5" name="Picture 4"/>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rot="756570">
            <a:off x="6114427" y="499790"/>
            <a:ext cx="3616620" cy="5843440"/>
          </a:xfrm>
          <a:prstGeom prst="rect">
            <a:avLst/>
          </a:prstGeom>
        </p:spPr>
      </p:pic>
    </p:spTree>
    <p:extLst>
      <p:ext uri="{BB962C8B-B14F-4D97-AF65-F5344CB8AC3E}">
        <p14:creationId xmlns="" xmlns:p14="http://schemas.microsoft.com/office/powerpoint/2010/main" val="2265995457"/>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69813" y="104945"/>
            <a:ext cx="11090120" cy="589200"/>
          </a:xfrm>
        </p:spPr>
        <p:txBody>
          <a:bodyPr>
            <a:noAutofit/>
          </a:bodyPr>
          <a:lstStyle/>
          <a:p>
            <a:r>
              <a:rPr lang="en-IN" sz="3600" b="1" u="sng" dirty="0">
                <a:solidFill>
                  <a:schemeClr val="tx2">
                    <a:lumMod val="75000"/>
                  </a:schemeClr>
                </a:solidFill>
              </a:rPr>
              <a:t>Case study on </a:t>
            </a:r>
            <a:r>
              <a:rPr lang="en-IN" sz="3600" b="1" u="sng" dirty="0" err="1">
                <a:solidFill>
                  <a:schemeClr val="tx2">
                    <a:lumMod val="75000"/>
                  </a:schemeClr>
                </a:solidFill>
              </a:rPr>
              <a:t>Sivakasi</a:t>
            </a:r>
            <a:r>
              <a:rPr lang="en-IN" sz="3600" b="1" u="sng" dirty="0">
                <a:solidFill>
                  <a:schemeClr val="tx2">
                    <a:lumMod val="75000"/>
                  </a:schemeClr>
                </a:solidFill>
              </a:rPr>
              <a:t> fireworks industry</a:t>
            </a:r>
          </a:p>
        </p:txBody>
      </p:sp>
      <p:sp>
        <p:nvSpPr>
          <p:cNvPr id="6" name="TextBox 5"/>
          <p:cNvSpPr txBox="1"/>
          <p:nvPr/>
        </p:nvSpPr>
        <p:spPr>
          <a:xfrm>
            <a:off x="1376629" y="894200"/>
            <a:ext cx="7920880" cy="400110"/>
          </a:xfrm>
          <a:prstGeom prst="rect">
            <a:avLst/>
          </a:prstGeom>
          <a:noFill/>
        </p:spPr>
        <p:txBody>
          <a:bodyPr wrap="square" rtlCol="0">
            <a:spAutoFit/>
          </a:bodyPr>
          <a:lstStyle/>
          <a:p>
            <a:r>
              <a:rPr lang="en-IN" i="1" dirty="0"/>
              <a:t>                   </a:t>
            </a:r>
            <a:r>
              <a:rPr lang="en-IN" sz="2000" b="1" i="1" dirty="0"/>
              <a:t>*Think Of These Kids When Sparklers Light Up Diwali Sky*</a:t>
            </a:r>
            <a:r>
              <a:rPr lang="en-IN" i="1" dirty="0"/>
              <a:t> </a:t>
            </a:r>
            <a:endParaRPr lang="en-IN" dirty="0"/>
          </a:p>
        </p:txBody>
      </p:sp>
      <p:pic>
        <p:nvPicPr>
          <p:cNvPr id="13" name="Picture 12"/>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0" y="1294310"/>
            <a:ext cx="11269014" cy="5563690"/>
          </a:xfrm>
          <a:prstGeom prst="rect">
            <a:avLst/>
          </a:prstGeom>
        </p:spPr>
      </p:pic>
    </p:spTree>
    <p:extLst>
      <p:ext uri="{BB962C8B-B14F-4D97-AF65-F5344CB8AC3E}">
        <p14:creationId xmlns="" xmlns:p14="http://schemas.microsoft.com/office/powerpoint/2010/main" val="2024276980"/>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Times New Roman" panose="02020603050405020304" pitchFamily="18" charset="0"/>
                <a:cs typeface="Times New Roman" panose="02020603050405020304" pitchFamily="18" charset="0"/>
              </a:rPr>
              <a:t>CHILDREN AT FIREWORK</a:t>
            </a:r>
            <a:endParaRPr lang="en-IN"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09600" y="1600200"/>
            <a:ext cx="10160000" cy="3860442"/>
          </a:xfrm>
        </p:spPr>
        <p:txBody>
          <a:bodyPr>
            <a:normAutofit/>
          </a:bodyPr>
          <a:lstStyle/>
          <a:p>
            <a:r>
              <a:rPr lang="en-IN" sz="1800" dirty="0" err="1">
                <a:latin typeface="Times New Roman" panose="02020603050405020304" pitchFamily="18" charset="0"/>
                <a:cs typeface="Times New Roman" panose="02020603050405020304" pitchFamily="18" charset="0"/>
              </a:rPr>
              <a:t>Sivakasi</a:t>
            </a:r>
            <a:r>
              <a:rPr lang="en-IN" sz="1800" dirty="0">
                <a:latin typeface="Times New Roman" panose="02020603050405020304" pitchFamily="18" charset="0"/>
                <a:cs typeface="Times New Roman" panose="02020603050405020304" pitchFamily="18" charset="0"/>
              </a:rPr>
              <a:t> is a small municipal town in </a:t>
            </a:r>
            <a:r>
              <a:rPr lang="en-IN" sz="1800" dirty="0" err="1">
                <a:latin typeface="Times New Roman" panose="02020603050405020304" pitchFamily="18" charset="0"/>
                <a:cs typeface="Times New Roman" panose="02020603050405020304" pitchFamily="18" charset="0"/>
              </a:rPr>
              <a:t>Ramanathapuram</a:t>
            </a:r>
            <a:r>
              <a:rPr lang="en-IN" sz="1800" dirty="0">
                <a:latin typeface="Times New Roman" panose="02020603050405020304" pitchFamily="18" charset="0"/>
                <a:cs typeface="Times New Roman" panose="02020603050405020304" pitchFamily="18" charset="0"/>
              </a:rPr>
              <a:t> district</a:t>
            </a:r>
            <a:r>
              <a:rPr lang="en-IN" sz="1800" dirty="0" smtClean="0">
                <a:latin typeface="Times New Roman" panose="02020603050405020304" pitchFamily="18" charset="0"/>
                <a:cs typeface="Times New Roman" panose="02020603050405020304" pitchFamily="18" charset="0"/>
              </a:rPr>
              <a:t>.</a:t>
            </a:r>
          </a:p>
          <a:p>
            <a:r>
              <a:rPr lang="en-IN" sz="1800" dirty="0" smtClean="0">
                <a:latin typeface="Times New Roman" panose="02020603050405020304" pitchFamily="18" charset="0"/>
                <a:cs typeface="Times New Roman" panose="02020603050405020304" pitchFamily="18" charset="0"/>
              </a:rPr>
              <a:t> </a:t>
            </a:r>
            <a:r>
              <a:rPr lang="en-IN" sz="1800" dirty="0">
                <a:latin typeface="Times New Roman" panose="02020603050405020304" pitchFamily="18" charset="0"/>
                <a:cs typeface="Times New Roman" panose="02020603050405020304" pitchFamily="18" charset="0"/>
              </a:rPr>
              <a:t>It is famous for three types of industries – fireworks, match sticks and printing. 90% of India’s fireworks is produced here</a:t>
            </a:r>
            <a:r>
              <a:rPr lang="en-IN" sz="1800" dirty="0" smtClean="0">
                <a:latin typeface="Times New Roman" panose="02020603050405020304" pitchFamily="18" charset="0"/>
                <a:cs typeface="Times New Roman" panose="02020603050405020304" pitchFamily="18" charset="0"/>
              </a:rPr>
              <a:t>.</a:t>
            </a:r>
          </a:p>
          <a:p>
            <a:r>
              <a:rPr lang="en-IN" sz="1800" dirty="0" smtClean="0">
                <a:latin typeface="Times New Roman" panose="02020603050405020304" pitchFamily="18" charset="0"/>
                <a:cs typeface="Times New Roman" panose="02020603050405020304" pitchFamily="18" charset="0"/>
              </a:rPr>
              <a:t>There </a:t>
            </a:r>
            <a:r>
              <a:rPr lang="en-IN" sz="1800" dirty="0">
                <a:latin typeface="Times New Roman" panose="02020603050405020304" pitchFamily="18" charset="0"/>
                <a:cs typeface="Times New Roman" panose="02020603050405020304" pitchFamily="18" charset="0"/>
              </a:rPr>
              <a:t>are nearly 450 fireworks  factories  in </a:t>
            </a:r>
            <a:r>
              <a:rPr lang="en-IN" sz="1800" dirty="0" err="1">
                <a:latin typeface="Times New Roman" panose="02020603050405020304" pitchFamily="18" charset="0"/>
                <a:cs typeface="Times New Roman" panose="02020603050405020304" pitchFamily="18" charset="0"/>
              </a:rPr>
              <a:t>Sivakasi</a:t>
            </a:r>
            <a:r>
              <a:rPr lang="en-IN" sz="1800" dirty="0">
                <a:latin typeface="Times New Roman" panose="02020603050405020304" pitchFamily="18" charset="0"/>
                <a:cs typeface="Times New Roman" panose="02020603050405020304" pitchFamily="18" charset="0"/>
              </a:rPr>
              <a:t> employing almost 40,000 workers directly and about 1 lakh indirectly such as paper tube making, wire cutting, box making in the country side</a:t>
            </a:r>
            <a:r>
              <a:rPr lang="en-IN" sz="1800" dirty="0" smtClean="0">
                <a:latin typeface="Times New Roman" panose="02020603050405020304" pitchFamily="18" charset="0"/>
                <a:cs typeface="Times New Roman" panose="02020603050405020304" pitchFamily="18" charset="0"/>
              </a:rPr>
              <a:t>.</a:t>
            </a:r>
          </a:p>
          <a:p>
            <a:r>
              <a:rPr lang="en-IN" sz="1800" dirty="0" smtClean="0">
                <a:latin typeface="Times New Roman" panose="02020603050405020304" pitchFamily="18" charset="0"/>
                <a:cs typeface="Times New Roman" panose="02020603050405020304" pitchFamily="18" charset="0"/>
              </a:rPr>
              <a:t>Due </a:t>
            </a:r>
            <a:r>
              <a:rPr lang="en-IN" sz="1800" dirty="0">
                <a:latin typeface="Times New Roman" panose="02020603050405020304" pitchFamily="18" charset="0"/>
                <a:cs typeface="Times New Roman" panose="02020603050405020304" pitchFamily="18" charset="0"/>
              </a:rPr>
              <a:t>to lack of modern machines child labour is extensively used. Economic factor is also one of reasons responsible for child labour</a:t>
            </a:r>
            <a:r>
              <a:rPr lang="en-IN" sz="1800" dirty="0" smtClean="0">
                <a:latin typeface="Times New Roman" panose="02020603050405020304" pitchFamily="18" charset="0"/>
                <a:cs typeface="Times New Roman" panose="02020603050405020304" pitchFamily="18" charset="0"/>
              </a:rPr>
              <a:t>.</a:t>
            </a:r>
          </a:p>
          <a:p>
            <a:r>
              <a:rPr lang="en-IN" sz="1800" dirty="0" smtClean="0">
                <a:latin typeface="Times New Roman" panose="02020603050405020304" pitchFamily="18" charset="0"/>
                <a:cs typeface="Times New Roman" panose="02020603050405020304" pitchFamily="18" charset="0"/>
              </a:rPr>
              <a:t> </a:t>
            </a:r>
            <a:r>
              <a:rPr lang="en-IN" sz="1800" dirty="0">
                <a:latin typeface="Times New Roman" panose="02020603050405020304" pitchFamily="18" charset="0"/>
                <a:cs typeface="Times New Roman" panose="02020603050405020304" pitchFamily="18" charset="0"/>
              </a:rPr>
              <a:t>Poverty forces parents to send their children to work in these industries. Employers take advantage of their economic condition and force them to work at low </a:t>
            </a:r>
            <a:r>
              <a:rPr lang="en-IN" sz="1800" dirty="0" smtClean="0">
                <a:latin typeface="Times New Roman" panose="02020603050405020304" pitchFamily="18" charset="0"/>
                <a:cs typeface="Times New Roman" panose="02020603050405020304" pitchFamily="18" charset="0"/>
              </a:rPr>
              <a:t>wages</a:t>
            </a:r>
            <a:endParaRPr lang="en-IN" sz="1800" dirty="0">
              <a:latin typeface="Times New Roman" panose="02020603050405020304" pitchFamily="18" charset="0"/>
              <a:cs typeface="Times New Roman" panose="02020603050405020304" pitchFamily="18" charset="0"/>
            </a:endParaRPr>
          </a:p>
        </p:txBody>
      </p:sp>
    </p:spTree>
    <p:extLst>
      <p:ext uri="{BB962C8B-B14F-4D97-AF65-F5344CB8AC3E}">
        <p14:creationId xmlns="" xmlns:p14="http://schemas.microsoft.com/office/powerpoint/2010/main" val="1495075259"/>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749" y="380354"/>
            <a:ext cx="10160000" cy="1016962"/>
          </a:xfrm>
        </p:spPr>
        <p:txBody>
          <a:bodyPr/>
          <a:lstStyle/>
          <a:p>
            <a:r>
              <a:rPr lang="en-IN" sz="3600" b="1" dirty="0" smtClean="0">
                <a:latin typeface="Times New Roman" panose="02020603050405020304" pitchFamily="18" charset="0"/>
                <a:cs typeface="Times New Roman" panose="02020603050405020304" pitchFamily="18" charset="0"/>
              </a:rPr>
              <a:t>CHILDREN</a:t>
            </a:r>
            <a:r>
              <a:rPr lang="en-IN" sz="3600" b="1" i="1" dirty="0" smtClean="0">
                <a:latin typeface="Times New Roman" panose="02020603050405020304" pitchFamily="18" charset="0"/>
                <a:cs typeface="Times New Roman" panose="02020603050405020304" pitchFamily="18" charset="0"/>
              </a:rPr>
              <a:t> </a:t>
            </a:r>
            <a:r>
              <a:rPr lang="en-IN" sz="3600" b="1" dirty="0" smtClean="0">
                <a:latin typeface="Times New Roman" panose="02020603050405020304" pitchFamily="18" charset="0"/>
                <a:cs typeface="Times New Roman" panose="02020603050405020304" pitchFamily="18" charset="0"/>
              </a:rPr>
              <a:t>AT FIREWORK</a:t>
            </a:r>
            <a:endParaRPr lang="en-IN"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0" y="1899825"/>
            <a:ext cx="6324600" cy="3947184"/>
          </a:xfrm>
        </p:spPr>
        <p:txBody>
          <a:bodyPr>
            <a:normAutofit/>
          </a:bodyPr>
          <a:lstStyle/>
          <a:p>
            <a:r>
              <a:rPr lang="en-IN" sz="1800" dirty="0">
                <a:latin typeface="Times New Roman" panose="02020603050405020304" pitchFamily="18" charset="0"/>
                <a:cs typeface="Times New Roman" panose="02020603050405020304" pitchFamily="18" charset="0"/>
              </a:rPr>
              <a:t>According to official </a:t>
            </a:r>
            <a:r>
              <a:rPr lang="en-IN" sz="1800" dirty="0" err="1">
                <a:latin typeface="Times New Roman" panose="02020603050405020304" pitchFamily="18" charset="0"/>
                <a:cs typeface="Times New Roman" panose="02020603050405020304" pitchFamily="18" charset="0"/>
              </a:rPr>
              <a:t>Harban</a:t>
            </a:r>
            <a:r>
              <a:rPr lang="en-IN" sz="1800" dirty="0">
                <a:latin typeface="Times New Roman" panose="02020603050405020304" pitchFamily="18" charset="0"/>
                <a:cs typeface="Times New Roman" panose="02020603050405020304" pitchFamily="18" charset="0"/>
              </a:rPr>
              <a:t> Singh’s report which was conducted in 1976,in spite of working 12 hours a day younger children aged 4 – 10 earn </a:t>
            </a:r>
            <a:r>
              <a:rPr lang="en-IN" sz="1800" dirty="0" smtClean="0">
                <a:latin typeface="Times New Roman" panose="02020603050405020304" pitchFamily="18" charset="0"/>
                <a:cs typeface="Times New Roman" panose="02020603050405020304" pitchFamily="18" charset="0"/>
              </a:rPr>
              <a:t>an </a:t>
            </a:r>
            <a:r>
              <a:rPr lang="en-IN" sz="1800" dirty="0">
                <a:latin typeface="Times New Roman" panose="02020603050405020304" pitchFamily="18" charset="0"/>
                <a:cs typeface="Times New Roman" panose="02020603050405020304" pitchFamily="18" charset="0"/>
              </a:rPr>
              <a:t>average of </a:t>
            </a:r>
            <a:r>
              <a:rPr lang="en-IN" sz="1800" dirty="0" err="1">
                <a:latin typeface="Times New Roman" panose="02020603050405020304" pitchFamily="18" charset="0"/>
                <a:cs typeface="Times New Roman" panose="02020603050405020304" pitchFamily="18" charset="0"/>
              </a:rPr>
              <a:t>Rs</a:t>
            </a:r>
            <a:r>
              <a:rPr lang="en-IN" sz="1800" dirty="0">
                <a:latin typeface="Times New Roman" panose="02020603050405020304" pitchFamily="18" charset="0"/>
                <a:cs typeface="Times New Roman" panose="02020603050405020304" pitchFamily="18" charset="0"/>
              </a:rPr>
              <a:t>. 2 per day.</a:t>
            </a:r>
          </a:p>
          <a:p>
            <a:r>
              <a:rPr lang="en-IN" sz="1800" dirty="0">
                <a:latin typeface="Times New Roman" panose="02020603050405020304" pitchFamily="18" charset="0"/>
                <a:cs typeface="Times New Roman" panose="02020603050405020304" pitchFamily="18" charset="0"/>
              </a:rPr>
              <a:t>The older ones get maximum of </a:t>
            </a:r>
            <a:r>
              <a:rPr lang="en-IN" sz="1800" dirty="0" err="1">
                <a:latin typeface="Times New Roman" panose="02020603050405020304" pitchFamily="18" charset="0"/>
                <a:cs typeface="Times New Roman" panose="02020603050405020304" pitchFamily="18" charset="0"/>
              </a:rPr>
              <a:t>Rs</a:t>
            </a:r>
            <a:r>
              <a:rPr lang="en-IN" sz="1800" dirty="0">
                <a:latin typeface="Times New Roman" panose="02020603050405020304" pitchFamily="18" charset="0"/>
                <a:cs typeface="Times New Roman" panose="02020603050405020304" pitchFamily="18" charset="0"/>
              </a:rPr>
              <a:t>. 6 -7 per day. According to a magazine published by The Hindu , children earn around </a:t>
            </a:r>
            <a:r>
              <a:rPr lang="en-IN" sz="1800" dirty="0" err="1">
                <a:latin typeface="Times New Roman" panose="02020603050405020304" pitchFamily="18" charset="0"/>
                <a:cs typeface="Times New Roman" panose="02020603050405020304" pitchFamily="18" charset="0"/>
              </a:rPr>
              <a:t>Rs</a:t>
            </a:r>
            <a:r>
              <a:rPr lang="en-IN" sz="1800" dirty="0">
                <a:latin typeface="Times New Roman" panose="02020603050405020304" pitchFamily="18" charset="0"/>
                <a:cs typeface="Times New Roman" panose="02020603050405020304" pitchFamily="18" charset="0"/>
              </a:rPr>
              <a:t>. 20-30 per day. </a:t>
            </a:r>
          </a:p>
          <a:p>
            <a:r>
              <a:rPr lang="en-IN" sz="1800" dirty="0">
                <a:latin typeface="Times New Roman" panose="02020603050405020304" pitchFamily="18" charset="0"/>
                <a:cs typeface="Times New Roman" panose="02020603050405020304" pitchFamily="18" charset="0"/>
              </a:rPr>
              <a:t>Talking about the working conditions, according to sources children are taken to industries like animals in buses filling almost 150-200 children in a bus. And they have to leave their house as early as 3a.m. in the morning and come back at 9p.m. at night.</a:t>
            </a:r>
          </a:p>
          <a:p>
            <a:pPr marL="0" indent="0">
              <a:buNone/>
            </a:pPr>
            <a:endParaRPr lang="en-IN" sz="1800"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6324600" y="1291600"/>
            <a:ext cx="4970172" cy="5566399"/>
          </a:xfrm>
          <a:prstGeom prst="rect">
            <a:avLst/>
          </a:prstGeom>
        </p:spPr>
      </p:pic>
    </p:spTree>
    <p:extLst>
      <p:ext uri="{BB962C8B-B14F-4D97-AF65-F5344CB8AC3E}">
        <p14:creationId xmlns="" xmlns:p14="http://schemas.microsoft.com/office/powerpoint/2010/main" val="1013190712"/>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9098" y="298541"/>
            <a:ext cx="5113783" cy="1325563"/>
          </a:xfrm>
        </p:spPr>
        <p:txBody>
          <a:bodyPr/>
          <a:lstStyle/>
          <a:p>
            <a:pPr algn="l"/>
            <a:r>
              <a:rPr lang="en-IN" sz="3600" b="1" dirty="0" smtClean="0">
                <a:latin typeface="Times New Roman" panose="02020603050405020304" pitchFamily="18" charset="0"/>
                <a:cs typeface="Times New Roman" panose="02020603050405020304" pitchFamily="18" charset="0"/>
              </a:rPr>
              <a:t>Health issues </a:t>
            </a:r>
            <a:endParaRPr lang="en-IN" sz="3600"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0" y="2165016"/>
            <a:ext cx="5951983" cy="3143840"/>
          </a:xfrm>
        </p:spPr>
        <p:txBody>
          <a:bodyPr>
            <a:normAutofit/>
          </a:bodyPr>
          <a:lstStyle/>
          <a:p>
            <a:r>
              <a:rPr lang="en-IN" sz="1800" dirty="0" smtClean="0">
                <a:latin typeface="Times New Roman" panose="02020603050405020304" pitchFamily="18" charset="0"/>
                <a:cs typeface="Times New Roman" panose="02020603050405020304" pitchFamily="18" charset="0"/>
              </a:rPr>
              <a:t>children </a:t>
            </a:r>
            <a:r>
              <a:rPr lang="en-IN" sz="1800" dirty="0">
                <a:latin typeface="Times New Roman" panose="02020603050405020304" pitchFamily="18" charset="0"/>
                <a:cs typeface="Times New Roman" panose="02020603050405020304" pitchFamily="18" charset="0"/>
              </a:rPr>
              <a:t>working in these factories suffer a lot due to the hazardous working conditions. </a:t>
            </a:r>
            <a:endParaRPr lang="en-IN" sz="1800" dirty="0" smtClean="0">
              <a:latin typeface="Times New Roman" panose="02020603050405020304" pitchFamily="18" charset="0"/>
              <a:cs typeface="Times New Roman" panose="02020603050405020304" pitchFamily="18" charset="0"/>
            </a:endParaRPr>
          </a:p>
          <a:p>
            <a:r>
              <a:rPr lang="en-IN" sz="1800" dirty="0" smtClean="0">
                <a:latin typeface="Times New Roman" panose="02020603050405020304" pitchFamily="18" charset="0"/>
                <a:cs typeface="Times New Roman" panose="02020603050405020304" pitchFamily="18" charset="0"/>
              </a:rPr>
              <a:t>Also </a:t>
            </a:r>
            <a:r>
              <a:rPr lang="en-IN" sz="1800" dirty="0">
                <a:latin typeface="Times New Roman" panose="02020603050405020304" pitchFamily="18" charset="0"/>
                <a:cs typeface="Times New Roman" panose="02020603050405020304" pitchFamily="18" charset="0"/>
              </a:rPr>
              <a:t>they don’t have enough time and money to spend on health issues. Filling their stomach is their prime goal. </a:t>
            </a:r>
          </a:p>
          <a:p>
            <a:r>
              <a:rPr lang="en-IN" sz="1800" dirty="0" smtClean="0">
                <a:latin typeface="Times New Roman" panose="02020603050405020304" pitchFamily="18" charset="0"/>
                <a:cs typeface="Times New Roman" panose="02020603050405020304" pitchFamily="18" charset="0"/>
              </a:rPr>
              <a:t>Hence </a:t>
            </a:r>
            <a:r>
              <a:rPr lang="en-IN" sz="1800" dirty="0">
                <a:latin typeface="Times New Roman" panose="02020603050405020304" pitchFamily="18" charset="0"/>
                <a:cs typeface="Times New Roman" panose="02020603050405020304" pitchFamily="18" charset="0"/>
              </a:rPr>
              <a:t>by the time they grow up they lose their health and are no longer like other normal people of their age. </a:t>
            </a:r>
            <a:endParaRPr lang="en-IN" sz="1800" dirty="0" smtClean="0">
              <a:latin typeface="Times New Roman" panose="02020603050405020304" pitchFamily="18" charset="0"/>
              <a:cs typeface="Times New Roman" panose="02020603050405020304" pitchFamily="18" charset="0"/>
            </a:endParaRPr>
          </a:p>
          <a:p>
            <a:r>
              <a:rPr lang="en-IN" sz="1800" dirty="0" smtClean="0">
                <a:latin typeface="Times New Roman" panose="02020603050405020304" pitchFamily="18" charset="0"/>
                <a:cs typeface="Times New Roman" panose="02020603050405020304" pitchFamily="18" charset="0"/>
              </a:rPr>
              <a:t>Asthma </a:t>
            </a:r>
            <a:r>
              <a:rPr lang="en-IN" sz="1800" dirty="0">
                <a:latin typeface="Times New Roman" panose="02020603050405020304" pitchFamily="18" charset="0"/>
                <a:cs typeface="Times New Roman" panose="02020603050405020304" pitchFamily="18" charset="0"/>
              </a:rPr>
              <a:t>and TB are prevalent among 90 per cent of them who are involved in gun powder filling and are directly in contact with the chemical ingredients of crackers and matches.  </a:t>
            </a:r>
            <a:endParaRPr lang="en-IN" sz="1800" dirty="0" smtClean="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5951983" y="1502802"/>
            <a:ext cx="5355667" cy="5355197"/>
          </a:xfrm>
          <a:prstGeom prst="rect">
            <a:avLst/>
          </a:prstGeom>
        </p:spPr>
      </p:pic>
    </p:spTree>
    <p:extLst>
      <p:ext uri="{BB962C8B-B14F-4D97-AF65-F5344CB8AC3E}">
        <p14:creationId xmlns="" xmlns:p14="http://schemas.microsoft.com/office/powerpoint/2010/main" val="249513184"/>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IN" sz="2000" dirty="0"/>
              <a:t>These workers usually do not wear any protective clothes and their whole skin can be seen covered with the chemicals such as sulphur, aluminium powder and gun powder. </a:t>
            </a:r>
          </a:p>
          <a:p>
            <a:r>
              <a:rPr lang="en-IN" sz="2000" dirty="0"/>
              <a:t>“Snake Tablet” – one type of firework, which uses nitric acid, causes skin diseases. Working on this type of firework is considered to be highly dangerous for workers.</a:t>
            </a:r>
          </a:p>
          <a:p>
            <a:endParaRPr lang="en-IN" dirty="0"/>
          </a:p>
        </p:txBody>
      </p:sp>
    </p:spTree>
    <p:extLst>
      <p:ext uri="{BB962C8B-B14F-4D97-AF65-F5344CB8AC3E}">
        <p14:creationId xmlns="" xmlns:p14="http://schemas.microsoft.com/office/powerpoint/2010/main" val="299210030"/>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0" y="2520105"/>
            <a:ext cx="11064239" cy="646331"/>
          </a:xfrm>
          <a:prstGeom prst="rect">
            <a:avLst/>
          </a:prstGeom>
          <a:noFill/>
        </p:spPr>
        <p:txBody>
          <a:bodyPr wrap="square" rtlCol="0">
            <a:spAutoFit/>
          </a:bodyPr>
          <a:lstStyle/>
          <a:p>
            <a:pPr algn="ctr"/>
            <a:r>
              <a:rPr lang="en-US" sz="3600" b="1" u="sng" dirty="0" smtClean="0">
                <a:effectLst>
                  <a:outerShdw blurRad="38100" dist="38100" dir="2700000" algn="tl">
                    <a:srgbClr val="000000">
                      <a:alpha val="43137"/>
                    </a:srgbClr>
                  </a:outerShdw>
                </a:effectLst>
              </a:rPr>
              <a:t>True facts about Child </a:t>
            </a:r>
            <a:r>
              <a:rPr lang="en-US" sz="3600" b="1" u="sng" dirty="0" err="1" smtClean="0">
                <a:effectLst>
                  <a:outerShdw blurRad="38100" dist="38100" dir="2700000" algn="tl">
                    <a:srgbClr val="000000">
                      <a:alpha val="43137"/>
                    </a:srgbClr>
                  </a:outerShdw>
                </a:effectLst>
              </a:rPr>
              <a:t>Labour</a:t>
            </a:r>
            <a:r>
              <a:rPr lang="en-US" sz="3600" b="1" u="sng" dirty="0" smtClean="0">
                <a:effectLst>
                  <a:outerShdw blurRad="38100" dist="38100" dir="2700000" algn="tl">
                    <a:srgbClr val="000000">
                      <a:alpha val="43137"/>
                    </a:srgbClr>
                  </a:outerShdw>
                </a:effectLst>
              </a:rPr>
              <a:t> </a:t>
            </a:r>
            <a:endParaRPr lang="en-US" sz="3600" b="1" u="sng" dirty="0">
              <a:effectLst>
                <a:outerShdw blurRad="38100" dist="38100" dir="2700000" algn="tl">
                  <a:srgbClr val="000000">
                    <a:alpha val="43137"/>
                  </a:srgbClr>
                </a:outerShdw>
              </a:effectLst>
            </a:endParaRPr>
          </a:p>
        </p:txBody>
      </p:sp>
    </p:spTree>
    <p:extLst>
      <p:ext uri="{BB962C8B-B14F-4D97-AF65-F5344CB8AC3E}">
        <p14:creationId xmlns="" xmlns:p14="http://schemas.microsoft.com/office/powerpoint/2010/main" val="3785668595"/>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158750"/>
            <a:ext cx="8229600" cy="1143000"/>
          </a:xfrm>
        </p:spPr>
        <p:txBody>
          <a:bodyPr>
            <a:normAutofit fontScale="90000"/>
          </a:bodyPr>
          <a:lstStyle/>
          <a:p>
            <a:pPr>
              <a:defRPr/>
            </a:pPr>
            <a:r>
              <a:rPr lang="en-US" dirty="0" smtClean="0"/>
              <a:t/>
            </a:r>
            <a:br>
              <a:rPr lang="en-US" dirty="0" smtClean="0"/>
            </a:br>
            <a:endParaRPr lang="en-US" dirty="0"/>
          </a:p>
        </p:txBody>
      </p:sp>
      <p:sp>
        <p:nvSpPr>
          <p:cNvPr id="3" name="Content Placeholder 2"/>
          <p:cNvSpPr>
            <a:spLocks noGrp="1"/>
          </p:cNvSpPr>
          <p:nvPr>
            <p:ph idx="1"/>
          </p:nvPr>
        </p:nvSpPr>
        <p:spPr>
          <a:xfrm>
            <a:off x="0" y="1306286"/>
            <a:ext cx="6897189" cy="5323114"/>
          </a:xfrm>
        </p:spPr>
        <p:txBody>
          <a:bodyPr>
            <a:normAutofit/>
          </a:bodyPr>
          <a:lstStyle/>
          <a:p>
            <a:pPr marL="274320" indent="-274320">
              <a:buFont typeface="Wingdings 2"/>
              <a:buChar char=""/>
              <a:defRPr/>
            </a:pPr>
            <a:r>
              <a:rPr lang="en-US" sz="1800" dirty="0" smtClean="0">
                <a:latin typeface="Times New Roman" panose="02020603050405020304" pitchFamily="18" charset="0"/>
                <a:cs typeface="Times New Roman" panose="02020603050405020304" pitchFamily="18" charset="0"/>
              </a:rPr>
              <a:t>Working conditions may not be safe and healthy for children because of their physical differences.</a:t>
            </a:r>
          </a:p>
          <a:p>
            <a:pPr marL="274320" indent="-274320">
              <a:buFont typeface="Wingdings 2"/>
              <a:buChar char=""/>
              <a:defRPr/>
            </a:pPr>
            <a:r>
              <a:rPr lang="en-US" sz="1800" dirty="0" smtClean="0">
                <a:latin typeface="Times New Roman" panose="02020603050405020304" pitchFamily="18" charset="0"/>
                <a:cs typeface="Times New Roman" panose="02020603050405020304" pitchFamily="18" charset="0"/>
              </a:rPr>
              <a:t>Factors that may increase the health, safety, and developmental risk factors for children include:</a:t>
            </a:r>
          </a:p>
          <a:p>
            <a:pPr marL="274320" indent="-274320">
              <a:buFont typeface="Wingdings 2"/>
              <a:buChar char=""/>
              <a:defRPr/>
            </a:pPr>
            <a:endParaRPr lang="en-US" sz="1800" dirty="0" smtClean="0">
              <a:latin typeface="Times New Roman" panose="02020603050405020304" pitchFamily="18" charset="0"/>
              <a:cs typeface="Times New Roman" panose="02020603050405020304" pitchFamily="18" charset="0"/>
            </a:endParaRPr>
          </a:p>
          <a:p>
            <a:pPr marL="274320" indent="-274320">
              <a:defRPr/>
            </a:pPr>
            <a:r>
              <a:rPr lang="en-US" sz="1800" dirty="0" smtClean="0">
                <a:latin typeface="Times New Roman" panose="02020603050405020304" pitchFamily="18" charset="0"/>
                <a:cs typeface="Times New Roman" panose="02020603050405020304" pitchFamily="18" charset="0"/>
              </a:rPr>
              <a:t> Rapid skeletal growth</a:t>
            </a:r>
          </a:p>
          <a:p>
            <a:pPr marL="274320" indent="-274320">
              <a:defRPr/>
            </a:pPr>
            <a:r>
              <a:rPr lang="en-US" sz="1800" dirty="0" smtClean="0">
                <a:latin typeface="Times New Roman" panose="02020603050405020304" pitchFamily="18" charset="0"/>
                <a:cs typeface="Times New Roman" panose="02020603050405020304" pitchFamily="18" charset="0"/>
              </a:rPr>
              <a:t> Development of organs and tissues</a:t>
            </a:r>
          </a:p>
          <a:p>
            <a:pPr marL="274320" indent="-274320">
              <a:defRPr/>
            </a:pPr>
            <a:r>
              <a:rPr lang="en-US" sz="1800" dirty="0" smtClean="0">
                <a:latin typeface="Times New Roman" panose="02020603050405020304" pitchFamily="18" charset="0"/>
                <a:cs typeface="Times New Roman" panose="02020603050405020304" pitchFamily="18" charset="0"/>
              </a:rPr>
              <a:t> Greater risk of hearing loss</a:t>
            </a:r>
          </a:p>
          <a:p>
            <a:pPr marL="274320" indent="-274320">
              <a:defRPr/>
            </a:pPr>
            <a:r>
              <a:rPr lang="en-US" sz="1800" dirty="0" smtClean="0">
                <a:latin typeface="Times New Roman" panose="02020603050405020304" pitchFamily="18" charset="0"/>
                <a:cs typeface="Times New Roman" panose="02020603050405020304" pitchFamily="18" charset="0"/>
              </a:rPr>
              <a:t> Developing ability to assess risks</a:t>
            </a:r>
          </a:p>
          <a:p>
            <a:pPr marL="274320" indent="-274320">
              <a:defRPr/>
            </a:pPr>
            <a:r>
              <a:rPr lang="en-US" sz="1800" dirty="0" smtClean="0">
                <a:latin typeface="Times New Roman" panose="02020603050405020304" pitchFamily="18" charset="0"/>
                <a:cs typeface="Times New Roman" panose="02020603050405020304" pitchFamily="18" charset="0"/>
              </a:rPr>
              <a:t> Greater need for food and rest</a:t>
            </a:r>
          </a:p>
          <a:p>
            <a:pPr marL="274320" indent="-274320">
              <a:defRPr/>
            </a:pPr>
            <a:r>
              <a:rPr lang="en-US" sz="1800" dirty="0" smtClean="0">
                <a:latin typeface="Times New Roman" panose="02020603050405020304" pitchFamily="18" charset="0"/>
                <a:cs typeface="Times New Roman" panose="02020603050405020304" pitchFamily="18" charset="0"/>
              </a:rPr>
              <a:t> Higher chemical absorption rates</a:t>
            </a:r>
          </a:p>
        </p:txBody>
      </p:sp>
      <p:pic>
        <p:nvPicPr>
          <p:cNvPr id="25604" name="Picture 2" descr="E:\back up\Bhakti\PROJECT\Child labour\Child-Labour05c.png"/>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6827488" y="1423851"/>
            <a:ext cx="4445757" cy="404948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 xmlns:p14="http://schemas.microsoft.com/office/powerpoint/2010/main" val="2870613255"/>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Content Placeholder 2"/>
          <p:cNvSpPr>
            <a:spLocks noGrp="1"/>
          </p:cNvSpPr>
          <p:nvPr>
            <p:ph idx="1"/>
          </p:nvPr>
        </p:nvSpPr>
        <p:spPr>
          <a:xfrm>
            <a:off x="0" y="1478862"/>
            <a:ext cx="6452316" cy="3148149"/>
          </a:xfrm>
        </p:spPr>
        <p:txBody>
          <a:bodyPr>
            <a:normAutofit/>
          </a:bodyPr>
          <a:lstStyle/>
          <a:p>
            <a:pPr eaLnBrk="1" hangingPunct="1">
              <a:buFont typeface="Wingdings" panose="05000000000000000000" pitchFamily="2" charset="2"/>
              <a:buChar char="§"/>
            </a:pPr>
            <a:r>
              <a:rPr lang="en-US" altLang="en-US" sz="2400" b="1" dirty="0" smtClean="0">
                <a:latin typeface="Times New Roman" panose="02020603050405020304" pitchFamily="18" charset="0"/>
                <a:cs typeface="Times New Roman" panose="02020603050405020304" pitchFamily="18" charset="0"/>
              </a:rPr>
              <a:t>Injuries </a:t>
            </a:r>
            <a:r>
              <a:rPr lang="en-US" altLang="en-US" sz="2400" b="1" dirty="0">
                <a:latin typeface="Times New Roman" panose="02020603050405020304" pitchFamily="18" charset="0"/>
                <a:cs typeface="Times New Roman" panose="02020603050405020304" pitchFamily="18" charset="0"/>
              </a:rPr>
              <a:t>among young workers</a:t>
            </a:r>
            <a:r>
              <a:rPr lang="en-US" altLang="en-US" sz="1800" dirty="0">
                <a:latin typeface="Times New Roman" panose="02020603050405020304" pitchFamily="18" charset="0"/>
                <a:cs typeface="Times New Roman" panose="02020603050405020304" pitchFamily="18" charset="0"/>
              </a:rPr>
              <a:t>:</a:t>
            </a:r>
          </a:p>
          <a:p>
            <a:pPr lvl="1">
              <a:buFont typeface="Wingdings" panose="05000000000000000000" pitchFamily="2" charset="2"/>
              <a:buChar char="§"/>
            </a:pPr>
            <a:r>
              <a:rPr lang="en-US" altLang="en-US" sz="1600" dirty="0">
                <a:latin typeface="Times New Roman" panose="02020603050405020304" pitchFamily="18" charset="0"/>
                <a:cs typeface="Times New Roman" panose="02020603050405020304" pitchFamily="18" charset="0"/>
              </a:rPr>
              <a:t>Active children suffer injuries or illnesses while working.</a:t>
            </a:r>
          </a:p>
          <a:p>
            <a:pPr lvl="1">
              <a:buFont typeface="Wingdings" panose="05000000000000000000" pitchFamily="2" charset="2"/>
              <a:buChar char="§"/>
            </a:pPr>
            <a:r>
              <a:rPr lang="en-US" altLang="en-US" sz="1600" dirty="0">
                <a:latin typeface="Times New Roman" panose="02020603050405020304" pitchFamily="18" charset="0"/>
                <a:cs typeface="Times New Roman" panose="02020603050405020304" pitchFamily="18" charset="0"/>
              </a:rPr>
              <a:t>Industries have higher numbers of young workers in the India.</a:t>
            </a:r>
          </a:p>
          <a:p>
            <a:pPr eaLnBrk="1" hangingPunct="1">
              <a:buFont typeface="Wingdings" panose="05000000000000000000" pitchFamily="2" charset="2"/>
              <a:buChar char="§"/>
            </a:pPr>
            <a:endParaRPr lang="en-US" altLang="en-US" sz="1800" dirty="0">
              <a:latin typeface="Times New Roman" panose="02020603050405020304" pitchFamily="18" charset="0"/>
              <a:cs typeface="Times New Roman" panose="02020603050405020304" pitchFamily="18" charset="0"/>
            </a:endParaRPr>
          </a:p>
          <a:p>
            <a:pPr eaLnBrk="1" hangingPunct="1">
              <a:buFont typeface="Wingdings" panose="05000000000000000000" pitchFamily="2" charset="2"/>
              <a:buChar char="§"/>
            </a:pPr>
            <a:r>
              <a:rPr lang="en-US" altLang="en-US" sz="2400" b="1" dirty="0">
                <a:latin typeface="Times New Roman" panose="02020603050405020304" pitchFamily="18" charset="0"/>
                <a:cs typeface="Times New Roman" panose="02020603050405020304" pitchFamily="18" charset="0"/>
              </a:rPr>
              <a:t>Psychological effects of child </a:t>
            </a:r>
            <a:r>
              <a:rPr lang="en-US" altLang="en-US" sz="2400" b="1" dirty="0" err="1">
                <a:latin typeface="Times New Roman" panose="02020603050405020304" pitchFamily="18" charset="0"/>
                <a:cs typeface="Times New Roman" panose="02020603050405020304" pitchFamily="18" charset="0"/>
              </a:rPr>
              <a:t>labour</a:t>
            </a:r>
            <a:r>
              <a:rPr lang="en-US" altLang="en-US" sz="2400" b="1" dirty="0">
                <a:latin typeface="Times New Roman" panose="02020603050405020304" pitchFamily="18" charset="0"/>
                <a:cs typeface="Times New Roman" panose="02020603050405020304" pitchFamily="18" charset="0"/>
              </a:rPr>
              <a:t>:</a:t>
            </a:r>
          </a:p>
          <a:p>
            <a:pPr marL="560070" lvl="4" indent="-285750">
              <a:spcBef>
                <a:spcPts val="700"/>
              </a:spcBef>
              <a:buClr>
                <a:schemeClr val="accent2"/>
              </a:buClr>
              <a:buSzPct val="85000"/>
              <a:buFont typeface="Wingdings" panose="05000000000000000000" pitchFamily="2" charset="2"/>
              <a:buChar char="§"/>
            </a:pPr>
            <a:r>
              <a:rPr lang="en-US" altLang="en-US" dirty="0">
                <a:latin typeface="Times New Roman" panose="02020603050405020304" pitchFamily="18" charset="0"/>
                <a:cs typeface="Times New Roman" panose="02020603050405020304" pitchFamily="18" charset="0"/>
              </a:rPr>
              <a:t>Long hours of work on a regular basis can harm children’s social and educational development</a:t>
            </a:r>
          </a:p>
          <a:p>
            <a:pPr marL="560070" lvl="4" indent="-285750">
              <a:spcBef>
                <a:spcPts val="700"/>
              </a:spcBef>
              <a:buClr>
                <a:schemeClr val="accent2"/>
              </a:buClr>
              <a:buSzPct val="85000"/>
              <a:buFont typeface="Wingdings" panose="05000000000000000000" pitchFamily="2" charset="2"/>
              <a:buChar char="§"/>
            </a:pPr>
            <a:r>
              <a:rPr lang="en-US" altLang="en-US" dirty="0">
                <a:latin typeface="Times New Roman" panose="02020603050405020304" pitchFamily="18" charset="0"/>
                <a:cs typeface="Times New Roman" panose="02020603050405020304" pitchFamily="18" charset="0"/>
              </a:rPr>
              <a:t>The unconditional worst forms of child </a:t>
            </a:r>
            <a:r>
              <a:rPr lang="en-US" altLang="en-US" dirty="0" err="1">
                <a:latin typeface="Times New Roman" panose="02020603050405020304" pitchFamily="18" charset="0"/>
                <a:cs typeface="Times New Roman" panose="02020603050405020304" pitchFamily="18" charset="0"/>
              </a:rPr>
              <a:t>labour</a:t>
            </a:r>
            <a:r>
              <a:rPr lang="en-US" altLang="en-US" dirty="0">
                <a:latin typeface="Times New Roman" panose="02020603050405020304" pitchFamily="18" charset="0"/>
                <a:cs typeface="Times New Roman" panose="02020603050405020304" pitchFamily="18" charset="0"/>
              </a:rPr>
              <a:t> may have traumatic effects. </a:t>
            </a:r>
          </a:p>
          <a:p>
            <a:pPr marL="285750" lvl="3" indent="-285750">
              <a:spcBef>
                <a:spcPts val="700"/>
              </a:spcBef>
              <a:buClr>
                <a:schemeClr val="accent2"/>
              </a:buClr>
              <a:buSzPct val="85000"/>
              <a:buFont typeface="Wingdings" panose="05000000000000000000" pitchFamily="2" charset="2"/>
              <a:buChar char="§"/>
            </a:pPr>
            <a:endParaRPr lang="en-US" altLang="en-US" dirty="0" smtClean="0">
              <a:latin typeface="Times New Roman" panose="02020603050405020304" pitchFamily="18" charset="0"/>
              <a:cs typeface="Times New Roman" panose="02020603050405020304" pitchFamily="18" charset="0"/>
            </a:endParaRPr>
          </a:p>
        </p:txBody>
      </p:sp>
      <p:pic>
        <p:nvPicPr>
          <p:cNvPr id="26628" name="Picture 5" descr="http://t2.gstatic.com/images?q=tbn:ANd9GcQ7FFgLwwuVgTyy4UVk-ypi1sLhki9KxlPOCb91sBsVlaLKjiKGCg"/>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7033613" y="1688883"/>
            <a:ext cx="3743244" cy="28700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 xmlns:p14="http://schemas.microsoft.com/office/powerpoint/2010/main" val="1995280140"/>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55065" y="316493"/>
            <a:ext cx="10160000" cy="1143000"/>
          </a:xfrm>
        </p:spPr>
        <p:txBody>
          <a:bodyPr>
            <a:normAutofit/>
          </a:bodyPr>
          <a:lstStyle/>
          <a:p>
            <a:r>
              <a:rPr lang="en-US" sz="3600" b="1" dirty="0" smtClean="0">
                <a:latin typeface="Times New Roman" panose="02020603050405020304" pitchFamily="18" charset="0"/>
                <a:cs typeface="Times New Roman" panose="02020603050405020304" pitchFamily="18" charset="0"/>
              </a:rPr>
              <a:t>Where we see the child </a:t>
            </a:r>
            <a:r>
              <a:rPr lang="en-US" sz="3600" b="1" dirty="0" err="1" smtClean="0">
                <a:latin typeface="Times New Roman" panose="02020603050405020304" pitchFamily="18" charset="0"/>
                <a:cs typeface="Times New Roman" panose="02020603050405020304" pitchFamily="18" charset="0"/>
              </a:rPr>
              <a:t>labours</a:t>
            </a:r>
            <a:r>
              <a:rPr lang="en-US" sz="3600" b="1" dirty="0" smtClean="0">
                <a:latin typeface="Times New Roman" panose="02020603050405020304" pitchFamily="18" charset="0"/>
                <a:cs typeface="Times New Roman" panose="02020603050405020304" pitchFamily="18" charset="0"/>
              </a:rPr>
              <a:t>?</a:t>
            </a:r>
            <a:endParaRPr lang="en-US" sz="3600"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880056" y="1548684"/>
            <a:ext cx="10160000" cy="4800600"/>
          </a:xfrm>
        </p:spPr>
        <p:txBody>
          <a:bodyPr>
            <a:normAutofit/>
          </a:bodyPr>
          <a:lstStyle/>
          <a:p>
            <a:pPr>
              <a:buFont typeface="Wingdings" panose="05000000000000000000" pitchFamily="2" charset="2"/>
              <a:buChar char="§"/>
            </a:pPr>
            <a:r>
              <a:rPr lang="en-US" sz="1800" b="1" dirty="0">
                <a:latin typeface="Times New Roman" panose="02020603050405020304" pitchFamily="18" charset="0"/>
                <a:cs typeface="Times New Roman" panose="02020603050405020304" pitchFamily="18" charset="0"/>
              </a:rPr>
              <a:t>Agriculture</a:t>
            </a:r>
            <a:r>
              <a:rPr lang="en-US" sz="1800" dirty="0">
                <a:latin typeface="Times New Roman" panose="02020603050405020304" pitchFamily="18" charset="0"/>
                <a:cs typeface="Times New Roman" panose="02020603050405020304" pitchFamily="18" charset="0"/>
              </a:rPr>
              <a:t>- </a:t>
            </a:r>
          </a:p>
          <a:p>
            <a:pPr lvl="1">
              <a:buFont typeface="Wingdings" panose="05000000000000000000" pitchFamily="2" charset="2"/>
              <a:buChar char="§"/>
            </a:pPr>
            <a:r>
              <a:rPr lang="en-US" sz="1800" dirty="0" smtClean="0">
                <a:latin typeface="Times New Roman" panose="02020603050405020304" pitchFamily="18" charset="0"/>
                <a:cs typeface="Times New Roman" panose="02020603050405020304" pitchFamily="18" charset="0"/>
              </a:rPr>
              <a:t>Children </a:t>
            </a:r>
            <a:r>
              <a:rPr lang="en-US" sz="1800" dirty="0">
                <a:latin typeface="Times New Roman" panose="02020603050405020304" pitchFamily="18" charset="0"/>
                <a:cs typeface="Times New Roman" panose="02020603050405020304" pitchFamily="18" charset="0"/>
              </a:rPr>
              <a:t>working long hours and </a:t>
            </a:r>
            <a:r>
              <a:rPr lang="en-US" sz="1800" dirty="0" smtClean="0">
                <a:latin typeface="Times New Roman" panose="02020603050405020304" pitchFamily="18" charset="0"/>
                <a:cs typeface="Times New Roman" panose="02020603050405020304" pitchFamily="18" charset="0"/>
              </a:rPr>
              <a:t>under severe </a:t>
            </a:r>
            <a:r>
              <a:rPr lang="en-US" sz="1800" dirty="0">
                <a:latin typeface="Times New Roman" panose="02020603050405020304" pitchFamily="18" charset="0"/>
                <a:cs typeface="Times New Roman" panose="02020603050405020304" pitchFamily="18" charset="0"/>
              </a:rPr>
              <a:t>hardships on the fields. They are also exposed to </a:t>
            </a:r>
            <a:r>
              <a:rPr lang="en-US" sz="1800" dirty="0" smtClean="0">
                <a:latin typeface="Times New Roman" panose="02020603050405020304" pitchFamily="18" charset="0"/>
                <a:cs typeface="Times New Roman" panose="02020603050405020304" pitchFamily="18" charset="0"/>
              </a:rPr>
              <a:t>the hazards </a:t>
            </a:r>
            <a:r>
              <a:rPr lang="en-US" sz="1800" dirty="0">
                <a:latin typeface="Times New Roman" panose="02020603050405020304" pitchFamily="18" charset="0"/>
                <a:cs typeface="Times New Roman" panose="02020603050405020304" pitchFamily="18" charset="0"/>
              </a:rPr>
              <a:t>of working with modern machinery and chemicals</a:t>
            </a:r>
            <a:r>
              <a:rPr lang="en-US" sz="1800" dirty="0" smtClean="0">
                <a:latin typeface="Times New Roman" panose="02020603050405020304" pitchFamily="18" charset="0"/>
                <a:cs typeface="Times New Roman" panose="02020603050405020304" pitchFamily="18" charset="0"/>
              </a:rPr>
              <a:t>.</a:t>
            </a:r>
          </a:p>
          <a:p>
            <a:pPr>
              <a:buFont typeface="Wingdings" panose="05000000000000000000" pitchFamily="2" charset="2"/>
              <a:buChar char="§"/>
            </a:pPr>
            <a:r>
              <a:rPr lang="en-US" sz="1800" b="1" dirty="0">
                <a:latin typeface="Times New Roman" panose="02020603050405020304" pitchFamily="18" charset="0"/>
                <a:cs typeface="Times New Roman" panose="02020603050405020304" pitchFamily="18" charset="0"/>
              </a:rPr>
              <a:t>Hazardous Industries/ </a:t>
            </a:r>
            <a:r>
              <a:rPr lang="en-US" sz="1800" b="1" dirty="0" smtClean="0">
                <a:latin typeface="Times New Roman" panose="02020603050405020304" pitchFamily="18" charset="0"/>
                <a:cs typeface="Times New Roman" panose="02020603050405020304" pitchFamily="18" charset="0"/>
              </a:rPr>
              <a:t>Occupations-</a:t>
            </a:r>
          </a:p>
          <a:p>
            <a:pPr lvl="1">
              <a:buFont typeface="Wingdings" panose="05000000000000000000" pitchFamily="2" charset="2"/>
              <a:buChar char="§"/>
            </a:pPr>
            <a:r>
              <a:rPr lang="en-US" sz="1800" b="1" dirty="0" smtClean="0">
                <a:latin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cs typeface="Times New Roman" panose="02020603050405020304" pitchFamily="18" charset="0"/>
              </a:rPr>
              <a:t>Like glass </a:t>
            </a:r>
            <a:r>
              <a:rPr lang="en-US" sz="1800" dirty="0" smtClean="0">
                <a:latin typeface="Times New Roman" panose="02020603050405020304" pitchFamily="18" charset="0"/>
                <a:cs typeface="Times New Roman" panose="02020603050405020304" pitchFamily="18" charset="0"/>
              </a:rPr>
              <a:t>making, mining, construction, </a:t>
            </a:r>
            <a:r>
              <a:rPr lang="en-US" sz="1800" dirty="0">
                <a:latin typeface="Times New Roman" panose="02020603050405020304" pitchFamily="18" charset="0"/>
                <a:cs typeface="Times New Roman" panose="02020603050405020304" pitchFamily="18" charset="0"/>
              </a:rPr>
              <a:t>carpet weaving, </a:t>
            </a:r>
            <a:r>
              <a:rPr lang="en-US" sz="1800" dirty="0" err="1">
                <a:latin typeface="Times New Roman" panose="02020603050405020304" pitchFamily="18" charset="0"/>
                <a:cs typeface="Times New Roman" panose="02020603050405020304" pitchFamily="18" charset="0"/>
              </a:rPr>
              <a:t>zari</a:t>
            </a:r>
            <a:r>
              <a:rPr lang="en-US" sz="1800" dirty="0">
                <a:latin typeface="Times New Roman" panose="02020603050405020304" pitchFamily="18" charset="0"/>
                <a:cs typeface="Times New Roman" panose="02020603050405020304" pitchFamily="18" charset="0"/>
              </a:rPr>
              <a:t> making, </a:t>
            </a:r>
            <a:r>
              <a:rPr lang="en-US" sz="1800" dirty="0" smtClean="0">
                <a:latin typeface="Times New Roman" panose="02020603050405020304" pitchFamily="18" charset="0"/>
                <a:cs typeface="Times New Roman" panose="02020603050405020304" pitchFamily="18" charset="0"/>
              </a:rPr>
              <a:t>fireworks, etc.</a:t>
            </a:r>
          </a:p>
          <a:p>
            <a:pPr>
              <a:buFont typeface="Wingdings" panose="05000000000000000000" pitchFamily="2" charset="2"/>
              <a:buChar char="§"/>
            </a:pPr>
            <a:r>
              <a:rPr lang="en-US" sz="1800" b="1" dirty="0">
                <a:latin typeface="Times New Roman" panose="02020603050405020304" pitchFamily="18" charset="0"/>
                <a:cs typeface="Times New Roman" panose="02020603050405020304" pitchFamily="18" charset="0"/>
              </a:rPr>
              <a:t>Small industrial workshops and </a:t>
            </a:r>
            <a:r>
              <a:rPr lang="en-US" sz="1800" b="1" dirty="0" smtClean="0">
                <a:latin typeface="Times New Roman" panose="02020603050405020304" pitchFamily="18" charset="0"/>
                <a:cs typeface="Times New Roman" panose="02020603050405020304" pitchFamily="18" charset="0"/>
              </a:rPr>
              <a:t>service establishments</a:t>
            </a:r>
          </a:p>
          <a:p>
            <a:pPr>
              <a:buFont typeface="Wingdings" panose="05000000000000000000" pitchFamily="2" charset="2"/>
              <a:buChar char="§"/>
            </a:pPr>
            <a:r>
              <a:rPr lang="en-US" sz="1800" b="1" dirty="0">
                <a:latin typeface="Times New Roman" panose="02020603050405020304" pitchFamily="18" charset="0"/>
                <a:cs typeface="Times New Roman" panose="02020603050405020304" pitchFamily="18" charset="0"/>
              </a:rPr>
              <a:t>On the </a:t>
            </a:r>
            <a:r>
              <a:rPr lang="en-US" sz="1800" b="1" dirty="0" smtClean="0">
                <a:latin typeface="Times New Roman" panose="02020603050405020304" pitchFamily="18" charset="0"/>
                <a:cs typeface="Times New Roman" panose="02020603050405020304" pitchFamily="18" charset="0"/>
              </a:rPr>
              <a:t>streets </a:t>
            </a:r>
          </a:p>
          <a:p>
            <a:pPr lvl="1">
              <a:buFont typeface="Wingdings" panose="05000000000000000000" pitchFamily="2" charset="2"/>
              <a:buChar char="§"/>
            </a:pPr>
            <a:r>
              <a:rPr lang="en-US" sz="1800" b="1" dirty="0" smtClean="0">
                <a:latin typeface="Times New Roman" panose="02020603050405020304" pitchFamily="18" charset="0"/>
                <a:cs typeface="Times New Roman" panose="02020603050405020304" pitchFamily="18" charset="0"/>
              </a:rPr>
              <a:t> </a:t>
            </a:r>
            <a:r>
              <a:rPr lang="en-US" sz="1800" dirty="0" smtClean="0">
                <a:latin typeface="Times New Roman" panose="02020603050405020304" pitchFamily="18" charset="0"/>
                <a:cs typeface="Times New Roman" panose="02020603050405020304" pitchFamily="18" charset="0"/>
              </a:rPr>
              <a:t>Rag </a:t>
            </a:r>
            <a:r>
              <a:rPr lang="en-US" sz="1800" dirty="0">
                <a:latin typeface="Times New Roman" panose="02020603050405020304" pitchFamily="18" charset="0"/>
                <a:cs typeface="Times New Roman" panose="02020603050405020304" pitchFamily="18" charset="0"/>
              </a:rPr>
              <a:t>pickers , porters ,vendors </a:t>
            </a:r>
            <a:r>
              <a:rPr lang="en-US" sz="1800" dirty="0" smtClean="0">
                <a:latin typeface="Times New Roman" panose="02020603050405020304" pitchFamily="18" charset="0"/>
                <a:cs typeface="Times New Roman" panose="02020603050405020304" pitchFamily="18" charset="0"/>
              </a:rPr>
              <a:t>etc.</a:t>
            </a:r>
          </a:p>
          <a:p>
            <a:pPr>
              <a:buFont typeface="Wingdings" panose="05000000000000000000" pitchFamily="2" charset="2"/>
              <a:buChar char="§"/>
            </a:pPr>
            <a:r>
              <a:rPr lang="en-US" sz="1800" b="1" dirty="0">
                <a:latin typeface="Times New Roman" panose="02020603050405020304" pitchFamily="18" charset="0"/>
                <a:cs typeface="Times New Roman" panose="02020603050405020304" pitchFamily="18" charset="0"/>
              </a:rPr>
              <a:t>Domestic </a:t>
            </a:r>
            <a:r>
              <a:rPr lang="en-US" sz="1800" b="1" dirty="0" smtClean="0">
                <a:latin typeface="Times New Roman" panose="02020603050405020304" pitchFamily="18" charset="0"/>
                <a:cs typeface="Times New Roman" panose="02020603050405020304" pitchFamily="18" charset="0"/>
              </a:rPr>
              <a:t>work </a:t>
            </a:r>
          </a:p>
          <a:p>
            <a:pPr lvl="1">
              <a:buFont typeface="Wingdings" panose="05000000000000000000" pitchFamily="2" charset="2"/>
              <a:buChar char="§"/>
            </a:pPr>
            <a:r>
              <a:rPr lang="en-US" sz="1800" b="1" dirty="0" smtClean="0">
                <a:latin typeface="Times New Roman" panose="02020603050405020304" pitchFamily="18" charset="0"/>
                <a:cs typeface="Times New Roman" panose="02020603050405020304" pitchFamily="18" charset="0"/>
              </a:rPr>
              <a:t> </a:t>
            </a:r>
            <a:r>
              <a:rPr lang="en-US" sz="1800" dirty="0" smtClean="0">
                <a:latin typeface="Times New Roman" panose="02020603050405020304" pitchFamily="18" charset="0"/>
                <a:cs typeface="Times New Roman" panose="02020603050405020304" pitchFamily="18" charset="0"/>
              </a:rPr>
              <a:t>Hotels, </a:t>
            </a:r>
            <a:r>
              <a:rPr lang="en-US" sz="1800" dirty="0" err="1" smtClean="0">
                <a:latin typeface="Times New Roman" panose="02020603050405020304" pitchFamily="18" charset="0"/>
                <a:cs typeface="Times New Roman" panose="02020603050405020304" pitchFamily="18" charset="0"/>
              </a:rPr>
              <a:t>dhabas</a:t>
            </a:r>
            <a:r>
              <a:rPr lang="en-US" sz="1800" dirty="0" smtClean="0">
                <a:latin typeface="Times New Roman" panose="02020603050405020304" pitchFamily="18" charset="0"/>
                <a:cs typeface="Times New Roman" panose="02020603050405020304" pitchFamily="18" charset="0"/>
              </a:rPr>
              <a:t>, spas and restaurants</a:t>
            </a:r>
            <a:endParaRPr lang="en-US" sz="1800" dirty="0">
              <a:latin typeface="Times New Roman" panose="02020603050405020304" pitchFamily="18" charset="0"/>
              <a:cs typeface="Times New Roman" panose="02020603050405020304" pitchFamily="18" charset="0"/>
            </a:endParaRPr>
          </a:p>
        </p:txBody>
      </p:sp>
    </p:spTree>
    <p:extLst>
      <p:ext uri="{BB962C8B-B14F-4D97-AF65-F5344CB8AC3E}">
        <p14:creationId xmlns="" xmlns:p14="http://schemas.microsoft.com/office/powerpoint/2010/main" val="2214642733"/>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01707" y="1371600"/>
            <a:ext cx="7414348" cy="5105400"/>
          </a:xfrm>
        </p:spPr>
        <p:txBody>
          <a:bodyPr>
            <a:normAutofit fontScale="85000" lnSpcReduction="10000"/>
          </a:bodyPr>
          <a:lstStyle/>
          <a:p>
            <a:pPr marL="0" indent="0">
              <a:lnSpc>
                <a:spcPct val="110000"/>
              </a:lnSpc>
              <a:buClr>
                <a:schemeClr val="tx1"/>
              </a:buClr>
              <a:buNone/>
              <a:defRPr/>
            </a:pPr>
            <a:r>
              <a:rPr lang="en-US" sz="2400" b="1" dirty="0" smtClean="0">
                <a:latin typeface="Times New Roman" panose="02020603050405020304" pitchFamily="18" charset="0"/>
                <a:cs typeface="Times New Roman" panose="02020603050405020304" pitchFamily="18" charset="0"/>
              </a:rPr>
              <a:t>one of the worst thing, but children can not do anything because they are helpless and forced due to poverty and many other factors.</a:t>
            </a:r>
          </a:p>
          <a:p>
            <a:pPr marL="0" indent="0">
              <a:lnSpc>
                <a:spcPct val="110000"/>
              </a:lnSpc>
              <a:buClr>
                <a:schemeClr val="tx1"/>
              </a:buClr>
              <a:buNone/>
              <a:defRPr/>
            </a:pPr>
            <a:endParaRPr lang="en-US" sz="3200" b="1" dirty="0" smtClean="0">
              <a:latin typeface="Times New Roman" panose="02020603050405020304" pitchFamily="18" charset="0"/>
              <a:cs typeface="Times New Roman" panose="02020603050405020304" pitchFamily="18" charset="0"/>
            </a:endParaRPr>
          </a:p>
          <a:p>
            <a:pPr marL="457200" indent="-457200">
              <a:lnSpc>
                <a:spcPct val="110000"/>
              </a:lnSpc>
              <a:buClr>
                <a:schemeClr val="tx1"/>
              </a:buClr>
              <a:buFont typeface="Wingdings" panose="05000000000000000000" pitchFamily="2" charset="2"/>
              <a:buChar char="§"/>
              <a:defRPr/>
            </a:pPr>
            <a:r>
              <a:rPr lang="en-US" sz="2800" b="1" dirty="0" smtClean="0">
                <a:latin typeface="Times New Roman" panose="02020603050405020304" pitchFamily="18" charset="0"/>
                <a:cs typeface="Times New Roman" panose="02020603050405020304" pitchFamily="18" charset="0"/>
              </a:rPr>
              <a:t>Physical Abuse : </a:t>
            </a:r>
            <a:endParaRPr lang="en-US" sz="2800" b="1" dirty="0">
              <a:latin typeface="Times New Roman" panose="02020603050405020304" pitchFamily="18" charset="0"/>
              <a:cs typeface="Times New Roman" panose="02020603050405020304" pitchFamily="18" charset="0"/>
            </a:endParaRPr>
          </a:p>
          <a:p>
            <a:pPr lvl="1" indent="-342900">
              <a:lnSpc>
                <a:spcPct val="110000"/>
              </a:lnSpc>
              <a:buFont typeface="Courier New" panose="02070309020205020404" pitchFamily="49" charset="0"/>
              <a:buChar char="o"/>
              <a:defRPr/>
            </a:pPr>
            <a:r>
              <a:rPr lang="en-US" dirty="0" smtClean="0">
                <a:latin typeface="Times New Roman" panose="02020603050405020304" pitchFamily="18" charset="0"/>
                <a:cs typeface="Times New Roman" panose="02020603050405020304" pitchFamily="18" charset="0"/>
              </a:rPr>
              <a:t>Out of 69% children physically abused 54.68% were boys</a:t>
            </a:r>
          </a:p>
          <a:p>
            <a:pPr lvl="1" indent="-342900">
              <a:lnSpc>
                <a:spcPct val="110000"/>
              </a:lnSpc>
              <a:buFont typeface="Courier New" panose="02070309020205020404" pitchFamily="49" charset="0"/>
              <a:buChar char="o"/>
              <a:defRPr/>
            </a:pPr>
            <a:r>
              <a:rPr lang="en-US" dirty="0" smtClean="0">
                <a:latin typeface="Times New Roman" panose="02020603050405020304" pitchFamily="18" charset="0"/>
                <a:cs typeface="Times New Roman" panose="02020603050405020304" pitchFamily="18" charset="0"/>
              </a:rPr>
              <a:t>The State of Andhra Pradesh, Assam, Bihar and Delhi have  consistently reported higher rates of abuse as compared to other states.</a:t>
            </a:r>
          </a:p>
          <a:p>
            <a:pPr marL="457200" indent="-457200">
              <a:buFont typeface="Wingdings" panose="05000000000000000000" pitchFamily="2" charset="2"/>
              <a:buChar char="§"/>
              <a:defRPr/>
            </a:pPr>
            <a:r>
              <a:rPr lang="en-US" sz="3200" b="1" dirty="0" smtClean="0">
                <a:latin typeface="Times New Roman" panose="02020603050405020304" pitchFamily="18" charset="0"/>
                <a:cs typeface="Times New Roman" panose="02020603050405020304" pitchFamily="18" charset="0"/>
              </a:rPr>
              <a:t>Sexual Abuse : </a:t>
            </a:r>
            <a:endParaRPr lang="en-US" sz="3200" b="1" dirty="0">
              <a:latin typeface="Times New Roman" panose="02020603050405020304" pitchFamily="18" charset="0"/>
              <a:cs typeface="Times New Roman" panose="02020603050405020304" pitchFamily="18" charset="0"/>
            </a:endParaRPr>
          </a:p>
          <a:p>
            <a:pPr lvl="1" indent="-342900">
              <a:lnSpc>
                <a:spcPct val="110000"/>
              </a:lnSpc>
              <a:buFont typeface="Courier New" panose="02070309020205020404" pitchFamily="49" charset="0"/>
              <a:buChar char="o"/>
              <a:defRPr/>
            </a:pPr>
            <a:r>
              <a:rPr lang="en-US" dirty="0" smtClean="0">
                <a:latin typeface="Times New Roman" panose="02020603050405020304" pitchFamily="18" charset="0"/>
                <a:cs typeface="Times New Roman" panose="02020603050405020304" pitchFamily="18" charset="0"/>
              </a:rPr>
              <a:t>53.22% children reported having faced one or more forms of sexual abuse.</a:t>
            </a:r>
          </a:p>
          <a:p>
            <a:pPr marL="274320" indent="-274320">
              <a:lnSpc>
                <a:spcPct val="110000"/>
              </a:lnSpc>
              <a:buClr>
                <a:schemeClr val="tx1"/>
              </a:buClr>
              <a:defRPr/>
            </a:pPr>
            <a:endParaRPr lang="en-US" dirty="0" smtClean="0">
              <a:latin typeface="Times New Roman" panose="02020603050405020304" pitchFamily="18" charset="0"/>
              <a:cs typeface="Times New Roman" panose="02020603050405020304" pitchFamily="18" charset="0"/>
            </a:endParaRPr>
          </a:p>
          <a:p>
            <a:pPr marL="457200" indent="-457200">
              <a:lnSpc>
                <a:spcPct val="110000"/>
              </a:lnSpc>
              <a:buFont typeface="Wingdings" panose="05000000000000000000" pitchFamily="2" charset="2"/>
              <a:buChar char="§"/>
              <a:defRPr/>
            </a:pPr>
            <a:r>
              <a:rPr lang="en-US" sz="3200" b="1" dirty="0">
                <a:latin typeface="Times New Roman" panose="02020603050405020304" pitchFamily="18" charset="0"/>
                <a:cs typeface="Times New Roman" panose="02020603050405020304" pitchFamily="18" charset="0"/>
              </a:rPr>
              <a:t>Emotional Abuse and Girl Child Neglect</a:t>
            </a:r>
          </a:p>
          <a:p>
            <a:pPr lvl="1" indent="-342900">
              <a:lnSpc>
                <a:spcPct val="110000"/>
              </a:lnSpc>
              <a:buFont typeface="Courier New" panose="02070309020205020404" pitchFamily="49" charset="0"/>
              <a:buChar char="o"/>
              <a:defRPr/>
            </a:pPr>
            <a:r>
              <a:rPr lang="en-US" dirty="0" smtClean="0">
                <a:latin typeface="Times New Roman" panose="02020603050405020304" pitchFamily="18" charset="0"/>
                <a:cs typeface="Times New Roman" panose="02020603050405020304" pitchFamily="18" charset="0"/>
              </a:rPr>
              <a:t>83% of the cases parents were the abusers.</a:t>
            </a:r>
          </a:p>
          <a:p>
            <a:pPr lvl="1" indent="-342900">
              <a:buFont typeface="Courier New" panose="02070309020205020404" pitchFamily="49" charset="0"/>
              <a:buChar char="o"/>
              <a:defRPr/>
            </a:pPr>
            <a:r>
              <a:rPr lang="en-US" dirty="0" smtClean="0">
                <a:latin typeface="Times New Roman" panose="02020603050405020304" pitchFamily="18" charset="0"/>
                <a:cs typeface="Times New Roman" panose="02020603050405020304" pitchFamily="18" charset="0"/>
              </a:rPr>
              <a:t>48.4% of girls wished they were boys</a:t>
            </a:r>
            <a:endParaRPr lang="en-US" dirty="0">
              <a:latin typeface="Times New Roman" panose="02020603050405020304" pitchFamily="18" charset="0"/>
              <a:cs typeface="Times New Roman" panose="02020603050405020304" pitchFamily="18" charset="0"/>
            </a:endParaRPr>
          </a:p>
        </p:txBody>
      </p:sp>
      <p:pic>
        <p:nvPicPr>
          <p:cNvPr id="30724" name="Picture 2" descr="http://1.bp.blogspot.com/_GZbB5PrC9Is/TIyh0KIzvbI/AAAAAAAAAUk/rxW764pjVMk/s1600/child+labor.JPG"/>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21412200" y="-13182600"/>
            <a:ext cx="9906000" cy="38687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0725" name="Picture 4" descr="http://1.bp.blogspot.com/_GZbB5PrC9Is/TIyh0KIzvbI/AAAAAAAAAUk/rxW764pjVMk/s1600/child+labor.JPG"/>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7616054" y="1463388"/>
            <a:ext cx="3666029" cy="341789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 name="Rectangle 3"/>
          <p:cNvSpPr/>
          <p:nvPr/>
        </p:nvSpPr>
        <p:spPr>
          <a:xfrm>
            <a:off x="645459" y="424934"/>
            <a:ext cx="10515600" cy="923330"/>
          </a:xfrm>
          <a:prstGeom prst="rect">
            <a:avLst/>
          </a:prstGeom>
        </p:spPr>
        <p:txBody>
          <a:bodyPr wrap="square">
            <a:spAutoFit/>
          </a:bodyPr>
          <a:lstStyle/>
          <a:p>
            <a:pPr algn="ctr"/>
            <a:r>
              <a:rPr lang="en-US" sz="5400" b="1" dirty="0">
                <a:latin typeface="Times New Roman" panose="02020603050405020304" pitchFamily="18" charset="0"/>
                <a:cs typeface="Times New Roman" panose="02020603050405020304" pitchFamily="18" charset="0"/>
              </a:rPr>
              <a:t> Child Abuse </a:t>
            </a:r>
            <a:endParaRPr lang="en-US" sz="5400" dirty="0">
              <a:latin typeface="Times New Roman" panose="02020603050405020304" pitchFamily="18" charset="0"/>
              <a:cs typeface="Times New Roman" panose="02020603050405020304" pitchFamily="18" charset="0"/>
            </a:endParaRPr>
          </a:p>
        </p:txBody>
      </p:sp>
    </p:spTree>
    <p:extLst>
      <p:ext uri="{BB962C8B-B14F-4D97-AF65-F5344CB8AC3E}">
        <p14:creationId xmlns="" xmlns:p14="http://schemas.microsoft.com/office/powerpoint/2010/main" val="2383210040"/>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45395"/>
            <a:ext cx="11260183" cy="1143000"/>
          </a:xfrm>
        </p:spPr>
        <p:txBody>
          <a:bodyPr>
            <a:normAutofit/>
          </a:bodyPr>
          <a:lstStyle/>
          <a:p>
            <a:pPr algn="ctr"/>
            <a:r>
              <a:rPr lang="en-US" sz="3600" b="1" dirty="0" smtClean="0">
                <a:latin typeface="Times New Roman" panose="02020603050405020304" pitchFamily="18" charset="0"/>
                <a:cs typeface="Times New Roman" panose="02020603050405020304" pitchFamily="18" charset="0"/>
              </a:rPr>
              <a:t> Heart –touching case</a:t>
            </a:r>
            <a:endParaRPr lang="en-US" sz="3600"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normAutofit/>
          </a:bodyPr>
          <a:lstStyle/>
          <a:p>
            <a:r>
              <a:rPr lang="en-US" sz="1800" dirty="0">
                <a:latin typeface="Times New Roman" panose="02020603050405020304" pitchFamily="18" charset="0"/>
                <a:cs typeface="Times New Roman" panose="02020603050405020304" pitchFamily="18" charset="0"/>
              </a:rPr>
              <a:t>The news from </a:t>
            </a:r>
            <a:r>
              <a:rPr lang="en-US" sz="1800" dirty="0" err="1">
                <a:latin typeface="Times New Roman" panose="02020603050405020304" pitchFamily="18" charset="0"/>
                <a:cs typeface="Times New Roman" panose="02020603050405020304" pitchFamily="18" charset="0"/>
              </a:rPr>
              <a:t>Dunya</a:t>
            </a:r>
            <a:r>
              <a:rPr lang="en-US" sz="1800" dirty="0">
                <a:latin typeface="Times New Roman" panose="02020603050405020304" pitchFamily="18" charset="0"/>
                <a:cs typeface="Times New Roman" panose="02020603050405020304" pitchFamily="18" charset="0"/>
              </a:rPr>
              <a:t> TV about an eleven year old child named ‘</a:t>
            </a:r>
            <a:r>
              <a:rPr lang="en-US" sz="1800" dirty="0" err="1">
                <a:latin typeface="Times New Roman" panose="02020603050405020304" pitchFamily="18" charset="0"/>
                <a:cs typeface="Times New Roman" panose="02020603050405020304" pitchFamily="18" charset="0"/>
              </a:rPr>
              <a:t>Umme</a:t>
            </a:r>
            <a:r>
              <a:rPr lang="en-US" sz="1800" dirty="0">
                <a:latin typeface="Times New Roman" panose="02020603050405020304" pitchFamily="18" charset="0"/>
                <a:cs typeface="Times New Roman" panose="02020603050405020304" pitchFamily="18" charset="0"/>
              </a:rPr>
              <a:t> Rubab’ who is a domestic laborer and was reportedly severely beaten and tortured by a government official’s wife for only five thousand rupees per month. She was tortured repeatedly so much that her eyes were closed shut due to swelling. </a:t>
            </a:r>
          </a:p>
          <a:p>
            <a:r>
              <a:rPr lang="en-US" sz="1800" dirty="0">
                <a:latin typeface="Times New Roman" panose="02020603050405020304" pitchFamily="18" charset="0"/>
                <a:cs typeface="Times New Roman" panose="02020603050405020304" pitchFamily="18" charset="0"/>
              </a:rPr>
              <a:t>What happened to </a:t>
            </a:r>
            <a:r>
              <a:rPr lang="en-US" sz="1800" dirty="0" err="1">
                <a:latin typeface="Times New Roman" panose="02020603050405020304" pitchFamily="18" charset="0"/>
                <a:cs typeface="Times New Roman" panose="02020603050405020304" pitchFamily="18" charset="0"/>
              </a:rPr>
              <a:t>Umme</a:t>
            </a:r>
            <a:r>
              <a:rPr lang="en-US" sz="1800" dirty="0">
                <a:latin typeface="Times New Roman" panose="02020603050405020304" pitchFamily="18" charset="0"/>
                <a:cs typeface="Times New Roman" panose="02020603050405020304" pitchFamily="18" charset="0"/>
              </a:rPr>
              <a:t> Rubab isn’t just a random crime that just happened to happen and was caught by the media. It has been happening for years. The Institute of social </a:t>
            </a:r>
            <a:r>
              <a:rPr lang="en-US" sz="1800" dirty="0" smtClean="0">
                <a:latin typeface="Times New Roman" panose="02020603050405020304" pitchFamily="18" charset="0"/>
                <a:cs typeface="Times New Roman" panose="02020603050405020304" pitchFamily="18" charset="0"/>
              </a:rPr>
              <a:t>justice</a:t>
            </a:r>
            <a:r>
              <a:rPr lang="en-US" sz="1800" dirty="0">
                <a:latin typeface="Times New Roman" panose="02020603050405020304" pitchFamily="18" charset="0"/>
                <a:cs typeface="Times New Roman" panose="02020603050405020304" pitchFamily="18" charset="0"/>
              </a:rPr>
              <a:t> reported 29 child house workers’ deaths in 4 years from torture</a:t>
            </a:r>
            <a:r>
              <a:rPr lang="en-US" sz="1800" dirty="0" smtClean="0">
                <a:latin typeface="Times New Roman" panose="02020603050405020304" pitchFamily="18" charset="0"/>
                <a:cs typeface="Times New Roman" panose="02020603050405020304" pitchFamily="18" charset="0"/>
              </a:rPr>
              <a:t>.</a:t>
            </a:r>
          </a:p>
          <a:p>
            <a:endParaRPr lang="en-US" sz="1800" dirty="0">
              <a:latin typeface="Times New Roman" panose="02020603050405020304" pitchFamily="18" charset="0"/>
              <a:cs typeface="Times New Roman" panose="02020603050405020304" pitchFamily="18" charset="0"/>
            </a:endParaRPr>
          </a:p>
          <a:p>
            <a:endParaRPr lang="en-US" sz="1800" dirty="0" smtClean="0">
              <a:latin typeface="Times New Roman" panose="02020603050405020304" pitchFamily="18" charset="0"/>
              <a:cs typeface="Times New Roman" panose="02020603050405020304" pitchFamily="18" charset="0"/>
            </a:endParaRPr>
          </a:p>
          <a:p>
            <a:pPr marL="0" indent="0">
              <a:buNone/>
            </a:pPr>
            <a:endParaRPr lang="en-US" sz="1800" dirty="0">
              <a:latin typeface="Times New Roman" panose="02020603050405020304" pitchFamily="18" charset="0"/>
              <a:cs typeface="Times New Roman" panose="02020603050405020304" pitchFamily="18" charset="0"/>
            </a:endParaRPr>
          </a:p>
        </p:txBody>
      </p:sp>
      <p:sp>
        <p:nvSpPr>
          <p:cNvPr id="4" name="Rectangle 3"/>
          <p:cNvSpPr/>
          <p:nvPr/>
        </p:nvSpPr>
        <p:spPr>
          <a:xfrm>
            <a:off x="2361127" y="5530632"/>
            <a:ext cx="7469746" cy="646331"/>
          </a:xfrm>
          <a:prstGeom prst="rect">
            <a:avLst/>
          </a:prstGeom>
        </p:spPr>
        <p:txBody>
          <a:bodyPr wrap="square">
            <a:spAutoFit/>
          </a:bodyPr>
          <a:lstStyle/>
          <a:p>
            <a:pPr lvl="1"/>
            <a:r>
              <a:rPr lang="en-US" b="1" u="sng" dirty="0">
                <a:latin typeface="Times New Roman" panose="02020603050405020304" pitchFamily="18" charset="0"/>
                <a:cs typeface="Times New Roman" panose="02020603050405020304" pitchFamily="18" charset="0"/>
              </a:rPr>
              <a:t>This is not the single case there are many more in the world</a:t>
            </a:r>
          </a:p>
          <a:p>
            <a:r>
              <a:rPr lang="en-US" b="1" u="sng" dirty="0">
                <a:latin typeface="Times New Roman" panose="02020603050405020304" pitchFamily="18" charset="0"/>
                <a:cs typeface="Times New Roman" panose="02020603050405020304" pitchFamily="18" charset="0"/>
              </a:rPr>
              <a:t> </a:t>
            </a:r>
          </a:p>
        </p:txBody>
      </p:sp>
    </p:spTree>
    <p:extLst>
      <p:ext uri="{BB962C8B-B14F-4D97-AF65-F5344CB8AC3E}">
        <p14:creationId xmlns="" xmlns:p14="http://schemas.microsoft.com/office/powerpoint/2010/main" val="1535406371"/>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 y="1516226"/>
            <a:ext cx="11220994" cy="4678204"/>
          </a:xfrm>
          <a:prstGeom prst="rect">
            <a:avLst/>
          </a:prstGeom>
        </p:spPr>
        <p:txBody>
          <a:bodyPr wrap="square">
            <a:spAutoFit/>
          </a:bodyPr>
          <a:lstStyle/>
          <a:p>
            <a:pPr marL="285750" indent="-285750">
              <a:buFont typeface="Arial" panose="020B0604020202020204" pitchFamily="34" charset="0"/>
              <a:buChar char="•"/>
            </a:pPr>
            <a:r>
              <a:rPr lang="en-US" dirty="0">
                <a:solidFill>
                  <a:srgbClr val="222222"/>
                </a:solidFill>
                <a:latin typeface="Times New Roman" panose="02020603050405020304" pitchFamily="18" charset="0"/>
                <a:cs typeface="Times New Roman" panose="02020603050405020304" pitchFamily="18" charset="0"/>
              </a:rPr>
              <a:t>When we talk about abuse against child domestic workers, we don’t discuss the reasons behind such abuse. We condemn the act while the maid is ordered to bring </a:t>
            </a:r>
            <a:r>
              <a:rPr lang="en-US" dirty="0" err="1">
                <a:solidFill>
                  <a:srgbClr val="222222"/>
                </a:solidFill>
                <a:latin typeface="Times New Roman" panose="02020603050405020304" pitchFamily="18" charset="0"/>
                <a:cs typeface="Times New Roman" panose="02020603050405020304" pitchFamily="18" charset="0"/>
              </a:rPr>
              <a:t>a</a:t>
            </a:r>
            <a:r>
              <a:rPr lang="en-US" i="1" dirty="0" err="1">
                <a:solidFill>
                  <a:srgbClr val="222222"/>
                </a:solidFill>
                <a:latin typeface="Times New Roman" panose="02020603050405020304" pitchFamily="18" charset="0"/>
                <a:cs typeface="Times New Roman" panose="02020603050405020304" pitchFamily="18" charset="0"/>
              </a:rPr>
              <a:t>garam</a:t>
            </a:r>
            <a:r>
              <a:rPr lang="en-US" i="1" dirty="0">
                <a:solidFill>
                  <a:srgbClr val="222222"/>
                </a:solidFill>
                <a:latin typeface="Times New Roman" panose="02020603050405020304" pitchFamily="18" charset="0"/>
                <a:cs typeface="Times New Roman" panose="02020603050405020304" pitchFamily="18" charset="0"/>
              </a:rPr>
              <a:t> </a:t>
            </a:r>
            <a:r>
              <a:rPr lang="en-US" i="1" dirty="0" err="1">
                <a:solidFill>
                  <a:srgbClr val="222222"/>
                </a:solidFill>
                <a:latin typeface="Times New Roman" panose="02020603050405020304" pitchFamily="18" charset="0"/>
                <a:cs typeface="Times New Roman" panose="02020603050405020304" pitchFamily="18" charset="0"/>
              </a:rPr>
              <a:t>garam</a:t>
            </a:r>
            <a:r>
              <a:rPr lang="en-US" i="1" dirty="0">
                <a:solidFill>
                  <a:srgbClr val="222222"/>
                </a:solidFill>
                <a:latin typeface="Times New Roman" panose="02020603050405020304" pitchFamily="18" charset="0"/>
                <a:cs typeface="Times New Roman" panose="02020603050405020304" pitchFamily="18" charset="0"/>
              </a:rPr>
              <a:t> cup of chai.</a:t>
            </a:r>
            <a:r>
              <a:rPr lang="en-US" dirty="0">
                <a:solidFill>
                  <a:srgbClr val="222222"/>
                </a:solidFill>
                <a:latin typeface="Times New Roman" panose="02020603050405020304" pitchFamily="18" charset="0"/>
                <a:cs typeface="Times New Roman" panose="02020603050405020304" pitchFamily="18" charset="0"/>
              </a:rPr>
              <a:t> Each domestic worker employed in the house, whether a child or a good ole’ </a:t>
            </a:r>
            <a:r>
              <a:rPr lang="en-US" i="1" dirty="0" err="1">
                <a:solidFill>
                  <a:srgbClr val="222222"/>
                </a:solidFill>
                <a:latin typeface="Times New Roman" panose="02020603050405020304" pitchFamily="18" charset="0"/>
                <a:cs typeface="Times New Roman" panose="02020603050405020304" pitchFamily="18" charset="0"/>
              </a:rPr>
              <a:t>massi</a:t>
            </a:r>
            <a:r>
              <a:rPr lang="en-US" dirty="0">
                <a:solidFill>
                  <a:srgbClr val="222222"/>
                </a:solidFill>
                <a:latin typeface="Times New Roman" panose="02020603050405020304" pitchFamily="18" charset="0"/>
                <a:cs typeface="Times New Roman" panose="02020603050405020304" pitchFamily="18" charset="0"/>
              </a:rPr>
              <a:t> </a:t>
            </a:r>
            <a:r>
              <a:rPr lang="en-US" dirty="0" err="1">
                <a:solidFill>
                  <a:srgbClr val="222222"/>
                </a:solidFill>
                <a:latin typeface="Times New Roman" panose="02020603050405020304" pitchFamily="18" charset="0"/>
                <a:cs typeface="Times New Roman" panose="02020603050405020304" pitchFamily="18" charset="0"/>
              </a:rPr>
              <a:t>ji</a:t>
            </a:r>
            <a:r>
              <a:rPr lang="en-US" dirty="0">
                <a:solidFill>
                  <a:srgbClr val="222222"/>
                </a:solidFill>
                <a:latin typeface="Times New Roman" panose="02020603050405020304" pitchFamily="18" charset="0"/>
                <a:cs typeface="Times New Roman" panose="02020603050405020304" pitchFamily="18" charset="0"/>
              </a:rPr>
              <a:t>, we treat them differently. </a:t>
            </a:r>
          </a:p>
          <a:p>
            <a:r>
              <a:rPr lang="en-US" b="1" dirty="0">
                <a:solidFill>
                  <a:srgbClr val="222222"/>
                </a:solidFill>
                <a:latin typeface="Times New Roman" panose="02020603050405020304" pitchFamily="18" charset="0"/>
                <a:cs typeface="Times New Roman" panose="02020603050405020304" pitchFamily="18" charset="0"/>
              </a:rPr>
              <a:t>				</a:t>
            </a:r>
            <a:r>
              <a:rPr lang="en-US" b="1" dirty="0" smtClean="0">
                <a:solidFill>
                  <a:srgbClr val="222222"/>
                </a:solidFill>
                <a:latin typeface="Times New Roman" panose="02020603050405020304" pitchFamily="18" charset="0"/>
                <a:cs typeface="Times New Roman" panose="02020603050405020304" pitchFamily="18" charset="0"/>
              </a:rPr>
              <a:t>						</a:t>
            </a:r>
            <a:r>
              <a:rPr lang="en-US" sz="2800" b="1" dirty="0" smtClean="0">
                <a:solidFill>
                  <a:srgbClr val="222222"/>
                </a:solidFill>
                <a:latin typeface="Times New Roman" panose="02020603050405020304" pitchFamily="18" charset="0"/>
                <a:cs typeface="Times New Roman" panose="02020603050405020304" pitchFamily="18" charset="0"/>
              </a:rPr>
              <a:t>Why</a:t>
            </a:r>
            <a:r>
              <a:rPr lang="en-US" sz="2800" b="1" dirty="0">
                <a:solidFill>
                  <a:srgbClr val="222222"/>
                </a:solidFill>
                <a:latin typeface="Times New Roman" panose="02020603050405020304" pitchFamily="18" charset="0"/>
                <a:cs typeface="Times New Roman" panose="02020603050405020304" pitchFamily="18" charset="0"/>
              </a:rPr>
              <a:t>?</a:t>
            </a:r>
          </a:p>
          <a:p>
            <a:pPr marL="285750" indent="-285750">
              <a:buFont typeface="Arial" panose="020B0604020202020204" pitchFamily="34" charset="0"/>
              <a:buChar char="•"/>
            </a:pPr>
            <a:r>
              <a:rPr lang="en-US" dirty="0" smtClean="0">
                <a:solidFill>
                  <a:srgbClr val="222222"/>
                </a:solidFill>
                <a:latin typeface="Times New Roman" panose="02020603050405020304" pitchFamily="18" charset="0"/>
                <a:cs typeface="Times New Roman" panose="02020603050405020304" pitchFamily="18" charset="0"/>
              </a:rPr>
              <a:t>Yes </a:t>
            </a:r>
            <a:r>
              <a:rPr lang="en-US" dirty="0">
                <a:solidFill>
                  <a:srgbClr val="222222"/>
                </a:solidFill>
                <a:latin typeface="Times New Roman" panose="02020603050405020304" pitchFamily="18" charset="0"/>
                <a:cs typeface="Times New Roman" panose="02020603050405020304" pitchFamily="18" charset="0"/>
              </a:rPr>
              <a:t>it’s obvious that we are paying them for a work but still the main reason behind that is people think that they are not belonging to their culture and society. They often call them dirty people.</a:t>
            </a:r>
          </a:p>
          <a:p>
            <a:r>
              <a:rPr lang="en-US" dirty="0">
                <a:solidFill>
                  <a:srgbClr val="222222"/>
                </a:solidFill>
                <a:latin typeface="Times New Roman" panose="02020603050405020304" pitchFamily="18" charset="0"/>
                <a:cs typeface="Times New Roman" panose="02020603050405020304" pitchFamily="18" charset="0"/>
              </a:rPr>
              <a:t> </a:t>
            </a:r>
          </a:p>
          <a:p>
            <a:pPr marL="285750" indent="-285750">
              <a:buFont typeface="Arial" panose="020B0604020202020204" pitchFamily="34" charset="0"/>
              <a:buChar char="•"/>
            </a:pPr>
            <a:r>
              <a:rPr lang="en-US" dirty="0">
                <a:solidFill>
                  <a:srgbClr val="222222"/>
                </a:solidFill>
                <a:latin typeface="Times New Roman" panose="02020603050405020304" pitchFamily="18" charset="0"/>
                <a:cs typeface="Times New Roman" panose="02020603050405020304" pitchFamily="18" charset="0"/>
              </a:rPr>
              <a:t> Dishes can be washed, and </a:t>
            </a:r>
            <a:r>
              <a:rPr lang="en-US" dirty="0" smtClean="0">
                <a:solidFill>
                  <a:srgbClr val="222222"/>
                </a:solidFill>
                <a:latin typeface="Times New Roman" panose="02020603050405020304" pitchFamily="18" charset="0"/>
                <a:cs typeface="Times New Roman" panose="02020603050405020304" pitchFamily="18" charset="0"/>
              </a:rPr>
              <a:t>they</a:t>
            </a:r>
            <a:r>
              <a:rPr lang="en-US" i="1" dirty="0">
                <a:solidFill>
                  <a:srgbClr val="222222"/>
                </a:solidFill>
                <a:latin typeface="Times New Roman" panose="02020603050405020304" pitchFamily="18" charset="0"/>
                <a:cs typeface="Times New Roman" panose="02020603050405020304" pitchFamily="18" charset="0"/>
              </a:rPr>
              <a:t> </a:t>
            </a:r>
            <a:r>
              <a:rPr lang="en-US" dirty="0">
                <a:solidFill>
                  <a:srgbClr val="222222"/>
                </a:solidFill>
                <a:latin typeface="Times New Roman" panose="02020603050405020304" pitchFamily="18" charset="0"/>
                <a:cs typeface="Times New Roman" panose="02020603050405020304" pitchFamily="18" charset="0"/>
              </a:rPr>
              <a:t>wash our dishes. The problem we can’t seem to get rid of is that we do not treat other people as we like ourselves to be treated. It has become a second nature , even house workers are used to it and they know the rules.  </a:t>
            </a:r>
          </a:p>
          <a:p>
            <a:endParaRPr lang="en-US" dirty="0">
              <a:solidFill>
                <a:srgbClr val="222222"/>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dirty="0">
                <a:solidFill>
                  <a:srgbClr val="222222"/>
                </a:solidFill>
                <a:latin typeface="Times New Roman" panose="02020603050405020304" pitchFamily="18" charset="0"/>
                <a:cs typeface="Times New Roman" panose="02020603050405020304" pitchFamily="18" charset="0"/>
              </a:rPr>
              <a:t>There is simple formula “would you ever treat your own child that way or would you want your child to be treated the way ‘</a:t>
            </a:r>
            <a:r>
              <a:rPr lang="en-US" dirty="0" err="1">
                <a:solidFill>
                  <a:srgbClr val="222222"/>
                </a:solidFill>
                <a:latin typeface="Times New Roman" panose="02020603050405020304" pitchFamily="18" charset="0"/>
                <a:cs typeface="Times New Roman" panose="02020603050405020304" pitchFamily="18" charset="0"/>
              </a:rPr>
              <a:t>Umme</a:t>
            </a:r>
            <a:r>
              <a:rPr lang="en-US" dirty="0">
                <a:solidFill>
                  <a:srgbClr val="222222"/>
                </a:solidFill>
                <a:latin typeface="Times New Roman" panose="02020603050405020304" pitchFamily="18" charset="0"/>
                <a:cs typeface="Times New Roman" panose="02020603050405020304" pitchFamily="18" charset="0"/>
              </a:rPr>
              <a:t> Rubab’ or other kids are treated?”</a:t>
            </a:r>
          </a:p>
          <a:p>
            <a:r>
              <a:rPr lang="en-US" dirty="0">
                <a:solidFill>
                  <a:srgbClr val="222222"/>
                </a:solidFill>
                <a:latin typeface="Times New Roman" panose="02020603050405020304" pitchFamily="18" charset="0"/>
                <a:cs typeface="Times New Roman" panose="02020603050405020304" pitchFamily="18" charset="0"/>
              </a:rPr>
              <a:t>  </a:t>
            </a:r>
          </a:p>
          <a:p>
            <a:pPr marL="285750" indent="-285750">
              <a:buFont typeface="Arial" panose="020B0604020202020204" pitchFamily="34" charset="0"/>
              <a:buChar char="•"/>
            </a:pPr>
            <a:r>
              <a:rPr lang="en-US" dirty="0">
                <a:solidFill>
                  <a:srgbClr val="222222"/>
                </a:solidFill>
                <a:latin typeface="Times New Roman" panose="02020603050405020304" pitchFamily="18" charset="0"/>
                <a:cs typeface="Times New Roman" panose="02020603050405020304" pitchFamily="18" charset="0"/>
              </a:rPr>
              <a:t>Fredrick Douglas said “It is easier to build strong children than to repair broken men.” We as a broken society are raising irreparable broken men and women and each and every one of us is guilty of this crime.</a:t>
            </a:r>
          </a:p>
        </p:txBody>
      </p:sp>
      <p:sp>
        <p:nvSpPr>
          <p:cNvPr id="5" name="TextBox 4"/>
          <p:cNvSpPr txBox="1"/>
          <p:nvPr/>
        </p:nvSpPr>
        <p:spPr>
          <a:xfrm>
            <a:off x="4648200" y="381001"/>
            <a:ext cx="7696200" cy="769441"/>
          </a:xfrm>
          <a:prstGeom prst="rect">
            <a:avLst/>
          </a:prstGeom>
          <a:noFill/>
        </p:spPr>
        <p:txBody>
          <a:bodyPr wrap="square" rtlCol="0">
            <a:spAutoFit/>
          </a:bodyPr>
          <a:lstStyle/>
          <a:p>
            <a:r>
              <a:rPr lang="en-US" sz="4400" dirty="0">
                <a:latin typeface="Times New Roman" panose="02020603050405020304" pitchFamily="18" charset="0"/>
                <a:cs typeface="Times New Roman" panose="02020603050405020304" pitchFamily="18" charset="0"/>
              </a:rPr>
              <a:t> </a:t>
            </a:r>
          </a:p>
        </p:txBody>
      </p:sp>
      <p:sp>
        <p:nvSpPr>
          <p:cNvPr id="7" name="TextBox 6"/>
          <p:cNvSpPr txBox="1"/>
          <p:nvPr/>
        </p:nvSpPr>
        <p:spPr>
          <a:xfrm>
            <a:off x="-450760" y="363838"/>
            <a:ext cx="11220993" cy="646331"/>
          </a:xfrm>
          <a:prstGeom prst="rect">
            <a:avLst/>
          </a:prstGeom>
          <a:noFill/>
        </p:spPr>
        <p:txBody>
          <a:bodyPr wrap="square" rtlCol="0">
            <a:spAutoFit/>
          </a:bodyPr>
          <a:lstStyle/>
          <a:p>
            <a:pPr algn="ctr"/>
            <a:r>
              <a:rPr lang="en-US" sz="3600" b="1" dirty="0" smtClean="0">
                <a:latin typeface="Times New Roman" panose="02020603050405020304" pitchFamily="18" charset="0"/>
                <a:cs typeface="Times New Roman" panose="02020603050405020304" pitchFamily="18" charset="0"/>
              </a:rPr>
              <a:t>True fact </a:t>
            </a:r>
            <a:endParaRPr lang="en-US" sz="3600" b="1" dirty="0">
              <a:latin typeface="Times New Roman" panose="02020603050405020304" pitchFamily="18" charset="0"/>
              <a:cs typeface="Times New Roman" panose="02020603050405020304" pitchFamily="18" charset="0"/>
            </a:endParaRPr>
          </a:p>
        </p:txBody>
      </p:sp>
    </p:spTree>
    <p:extLst>
      <p:ext uri="{BB962C8B-B14F-4D97-AF65-F5344CB8AC3E}">
        <p14:creationId xmlns="" xmlns:p14="http://schemas.microsoft.com/office/powerpoint/2010/main" val="3170138456"/>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11234057" cy="444137"/>
          </a:xfrm>
        </p:spPr>
        <p:txBody>
          <a:bodyPr>
            <a:normAutofit fontScale="62500" lnSpcReduction="20000"/>
          </a:bodyPr>
          <a:lstStyle/>
          <a:p>
            <a:pPr marL="0" indent="0">
              <a:buNone/>
            </a:pPr>
            <a:r>
              <a:rPr lang="en-IN" dirty="0" smtClean="0">
                <a:effectLst>
                  <a:outerShdw blurRad="38100" dist="38100" dir="2700000" algn="tl">
                    <a:srgbClr val="000000">
                      <a:alpha val="43137"/>
                    </a:srgbClr>
                  </a:outerShdw>
                </a:effectLst>
              </a:rPr>
              <a:t>				</a:t>
            </a:r>
            <a:r>
              <a:rPr lang="en-IN" sz="4500" b="1" dirty="0" smtClean="0">
                <a:effectLst>
                  <a:outerShdw blurRad="38100" dist="38100" dir="2700000" algn="tl">
                    <a:srgbClr val="000000">
                      <a:alpha val="43137"/>
                    </a:srgbClr>
                  </a:outerShdw>
                </a:effectLst>
              </a:rPr>
              <a:t>Effect of Child Labour on a Child</a:t>
            </a:r>
            <a:endParaRPr lang="en-IN" sz="4500" b="1" dirty="0">
              <a:effectLst>
                <a:outerShdw blurRad="38100" dist="38100" dir="2700000" algn="tl">
                  <a:srgbClr val="000000">
                    <a:alpha val="43137"/>
                  </a:srgbClr>
                </a:outerShdw>
              </a:effectLst>
            </a:endParaRPr>
          </a:p>
        </p:txBody>
      </p:sp>
      <p:graphicFrame>
        <p:nvGraphicFramePr>
          <p:cNvPr id="5" name="Diagram 4"/>
          <p:cNvGraphicFramePr/>
          <p:nvPr>
            <p:extLst>
              <p:ext uri="{D42A27DB-BD31-4B8C-83A1-F6EECF244321}">
                <p14:modId xmlns="" xmlns:p14="http://schemas.microsoft.com/office/powerpoint/2010/main" val="1913196590"/>
              </p:ext>
            </p:extLst>
          </p:nvPr>
        </p:nvGraphicFramePr>
        <p:xfrm>
          <a:off x="1794456" y="748877"/>
          <a:ext cx="9144000" cy="597666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 xmlns:p14="http://schemas.microsoft.com/office/powerpoint/2010/main" val="1921936605"/>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18316" y="0"/>
            <a:ext cx="8229600" cy="1143000"/>
          </a:xfrm>
        </p:spPr>
        <p:txBody>
          <a:bodyPr/>
          <a:lstStyle/>
          <a:p>
            <a:pPr algn="ctr">
              <a:defRPr/>
            </a:pPr>
            <a:r>
              <a:rPr lang="en-US" sz="3600" b="1" dirty="0" smtClean="0">
                <a:latin typeface="Times New Roman" panose="02020603050405020304" pitchFamily="18" charset="0"/>
                <a:cs typeface="Times New Roman" panose="02020603050405020304" pitchFamily="18" charset="0"/>
              </a:rPr>
              <a:t>CONCLUSION</a:t>
            </a:r>
            <a:endParaRPr lang="en-US" sz="3600" b="1" dirty="0">
              <a:latin typeface="Times New Roman" panose="02020603050405020304" pitchFamily="18" charset="0"/>
              <a:cs typeface="Times New Roman" panose="02020603050405020304" pitchFamily="18" charset="0"/>
            </a:endParaRPr>
          </a:p>
        </p:txBody>
      </p:sp>
      <p:sp>
        <p:nvSpPr>
          <p:cNvPr id="35843" name="Content Placeholder 2"/>
          <p:cNvSpPr>
            <a:spLocks noGrp="1"/>
          </p:cNvSpPr>
          <p:nvPr>
            <p:ph idx="1"/>
          </p:nvPr>
        </p:nvSpPr>
        <p:spPr>
          <a:xfrm>
            <a:off x="478972" y="1780504"/>
            <a:ext cx="11234056" cy="1835331"/>
          </a:xfrm>
        </p:spPr>
        <p:txBody>
          <a:bodyPr>
            <a:normAutofit/>
          </a:bodyPr>
          <a:lstStyle/>
          <a:p>
            <a:pPr eaLnBrk="1" hangingPunct="1"/>
            <a:r>
              <a:rPr lang="en-US" altLang="en-US" sz="1800" dirty="0" smtClean="0">
                <a:latin typeface="Times New Roman" panose="02020603050405020304" pitchFamily="18" charset="0"/>
                <a:cs typeface="Times New Roman" panose="02020603050405020304" pitchFamily="18" charset="0"/>
              </a:rPr>
              <a:t>Child </a:t>
            </a:r>
            <a:r>
              <a:rPr lang="en-US" altLang="en-US" sz="1800" dirty="0" err="1" smtClean="0">
                <a:latin typeface="Times New Roman" panose="02020603050405020304" pitchFamily="18" charset="0"/>
                <a:cs typeface="Times New Roman" panose="02020603050405020304" pitchFamily="18" charset="0"/>
              </a:rPr>
              <a:t>labour</a:t>
            </a:r>
            <a:r>
              <a:rPr lang="en-US" altLang="en-US" sz="1800" dirty="0" smtClean="0">
                <a:latin typeface="Times New Roman" panose="02020603050405020304" pitchFamily="18" charset="0"/>
                <a:cs typeface="Times New Roman" panose="02020603050405020304" pitchFamily="18" charset="0"/>
              </a:rPr>
              <a:t> is curse to Indian society as well as our economy</a:t>
            </a:r>
          </a:p>
          <a:p>
            <a:pPr eaLnBrk="1" hangingPunct="1"/>
            <a:endParaRPr lang="en-US" altLang="en-US" sz="1800" dirty="0" smtClean="0">
              <a:latin typeface="Times New Roman" panose="02020603050405020304" pitchFamily="18" charset="0"/>
              <a:cs typeface="Times New Roman" panose="02020603050405020304" pitchFamily="18" charset="0"/>
            </a:endParaRPr>
          </a:p>
          <a:p>
            <a:pPr eaLnBrk="1" hangingPunct="1"/>
            <a:r>
              <a:rPr lang="en-US" altLang="en-US" sz="1800" dirty="0" smtClean="0">
                <a:latin typeface="Times New Roman" panose="02020603050405020304" pitchFamily="18" charset="0"/>
                <a:cs typeface="Times New Roman" panose="02020603050405020304" pitchFamily="18" charset="0"/>
              </a:rPr>
              <a:t>The future of the community is in the well being of its children</a:t>
            </a:r>
          </a:p>
          <a:p>
            <a:pPr eaLnBrk="1" hangingPunct="1"/>
            <a:endParaRPr lang="en-US" altLang="en-US" sz="1800" dirty="0" smtClean="0">
              <a:latin typeface="Times New Roman" panose="02020603050405020304" pitchFamily="18" charset="0"/>
              <a:cs typeface="Times New Roman" panose="02020603050405020304" pitchFamily="18" charset="0"/>
            </a:endParaRPr>
          </a:p>
          <a:p>
            <a:pPr eaLnBrk="1" hangingPunct="1"/>
            <a:r>
              <a:rPr lang="en-US" altLang="en-US" sz="1800" dirty="0" smtClean="0">
                <a:latin typeface="Times New Roman" panose="02020603050405020304" pitchFamily="18" charset="0"/>
                <a:cs typeface="Times New Roman" panose="02020603050405020304" pitchFamily="18" charset="0"/>
              </a:rPr>
              <a:t>It is required to save children for social injustice and educational deprivation</a:t>
            </a:r>
          </a:p>
          <a:p>
            <a:pPr eaLnBrk="1" hangingPunct="1"/>
            <a:endParaRPr lang="en-US" altLang="en-US" sz="1800" dirty="0" smtClean="0">
              <a:latin typeface="Times New Roman" panose="02020603050405020304" pitchFamily="18" charset="0"/>
              <a:cs typeface="Times New Roman" panose="02020603050405020304" pitchFamily="18" charset="0"/>
            </a:endParaRPr>
          </a:p>
        </p:txBody>
      </p:sp>
    </p:spTree>
    <p:extLst>
      <p:ext uri="{BB962C8B-B14F-4D97-AF65-F5344CB8AC3E}">
        <p14:creationId xmlns="" xmlns:p14="http://schemas.microsoft.com/office/powerpoint/2010/main" val="3721750677"/>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6" name="Picture 7" descr="1221145321470_Child%20labour_t.gif"/>
          <p:cNvPicPr>
            <a:picLocks noChangeAspect="1"/>
          </p:cNvPicPr>
          <p:nvPr/>
        </p:nvPicPr>
        <p:blipFill>
          <a:blip r:embed="rId2">
            <a:extLst>
              <a:ext uri="{28A0092B-C50C-407E-A947-70E740481C1C}">
                <a14:useLocalDpi xmlns="" xmlns:a14="http://schemas.microsoft.com/office/drawing/2010/main" val="0"/>
              </a:ext>
            </a:extLst>
          </a:blip>
          <a:srcRect/>
          <a:stretch>
            <a:fillRect/>
          </a:stretch>
        </p:blipFill>
        <p:spPr bwMode="auto">
          <a:xfrm>
            <a:off x="0" y="0"/>
            <a:ext cx="5470301" cy="32385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6867" name="Picture 8" descr="young_girl_20080124.jpg"/>
          <p:cNvPicPr>
            <a:picLocks noChangeAspect="1"/>
          </p:cNvPicPr>
          <p:nvPr/>
        </p:nvPicPr>
        <p:blipFill>
          <a:blip r:embed="rId3">
            <a:extLst>
              <a:ext uri="{28A0092B-C50C-407E-A947-70E740481C1C}">
                <a14:useLocalDpi xmlns="" xmlns:a14="http://schemas.microsoft.com/office/drawing/2010/main" val="0"/>
              </a:ext>
            </a:extLst>
          </a:blip>
          <a:srcRect/>
          <a:stretch>
            <a:fillRect/>
          </a:stretch>
        </p:blipFill>
        <p:spPr bwMode="auto">
          <a:xfrm>
            <a:off x="5470300" y="3238500"/>
            <a:ext cx="5824471" cy="36195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6868" name="Picture 2" descr="http://www.graphics18.com/wp-content/uploads/2009/08/please-stop-child-labour.jpg"/>
          <p:cNvPicPr>
            <a:picLocks noChangeAspect="1" noChangeArrowheads="1"/>
          </p:cNvPicPr>
          <p:nvPr/>
        </p:nvPicPr>
        <p:blipFill>
          <a:blip r:embed="rId4">
            <a:extLst>
              <a:ext uri="{28A0092B-C50C-407E-A947-70E740481C1C}">
                <a14:useLocalDpi xmlns="" xmlns:a14="http://schemas.microsoft.com/office/drawing/2010/main" val="0"/>
              </a:ext>
            </a:extLst>
          </a:blip>
          <a:srcRect l="44118" r="4411" b="7439"/>
          <a:stretch>
            <a:fillRect/>
          </a:stretch>
        </p:blipFill>
        <p:spPr bwMode="auto">
          <a:xfrm>
            <a:off x="0" y="3238500"/>
            <a:ext cx="5470301" cy="36195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6869" name="Picture 4" descr="http://3.bp.blogspot.com/-82lLwpeUBkc/TbvwkJQ70fI/AAAAAAAACN0/_ASero7X0Bk/s1600/4511370885_020ce18ae2.jpg"/>
          <p:cNvPicPr>
            <a:picLocks noChangeAspect="1" noChangeArrowheads="1"/>
          </p:cNvPicPr>
          <p:nvPr/>
        </p:nvPicPr>
        <p:blipFill>
          <a:blip r:embed="rId5">
            <a:extLst>
              <a:ext uri="{28A0092B-C50C-407E-A947-70E740481C1C}">
                <a14:useLocalDpi xmlns="" xmlns:a14="http://schemas.microsoft.com/office/drawing/2010/main" val="0"/>
              </a:ext>
            </a:extLst>
          </a:blip>
          <a:srcRect/>
          <a:stretch>
            <a:fillRect/>
          </a:stretch>
        </p:blipFill>
        <p:spPr bwMode="auto">
          <a:xfrm>
            <a:off x="5470300" y="0"/>
            <a:ext cx="5824472" cy="32385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 xmlns:p14="http://schemas.microsoft.com/office/powerpoint/2010/main" val="313405084"/>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3646868" y="2509406"/>
            <a:ext cx="7783132" cy="2862322"/>
          </a:xfrm>
          <a:prstGeom prst="rect">
            <a:avLst/>
          </a:prstGeom>
        </p:spPr>
        <p:txBody>
          <a:bodyPr wrap="square">
            <a:spAutoFit/>
          </a:bodyPr>
          <a:lstStyle/>
          <a:p>
            <a:r>
              <a:rPr lang="en-US" b="1" dirty="0" smtClean="0">
                <a:latin typeface="Times New Roman" panose="02020603050405020304" pitchFamily="18" charset="0"/>
                <a:cs typeface="Times New Roman" panose="02020603050405020304" pitchFamily="18" charset="0"/>
              </a:rPr>
              <a:t>1.	</a:t>
            </a:r>
            <a:r>
              <a:rPr lang="en-US" b="1" dirty="0" err="1" smtClean="0">
                <a:latin typeface="Times New Roman" panose="02020603050405020304" pitchFamily="18" charset="0"/>
                <a:cs typeface="Times New Roman" panose="02020603050405020304" pitchFamily="18" charset="0"/>
              </a:rPr>
              <a:t>Maunil</a:t>
            </a:r>
            <a:r>
              <a:rPr lang="en-US" b="1" dirty="0" smtClean="0">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Vyas				1401007</a:t>
            </a:r>
          </a:p>
          <a:p>
            <a:r>
              <a:rPr lang="en-US" b="1" dirty="0" smtClean="0">
                <a:latin typeface="Times New Roman" panose="02020603050405020304" pitchFamily="18" charset="0"/>
                <a:cs typeface="Times New Roman" panose="02020603050405020304" pitchFamily="18" charset="0"/>
              </a:rPr>
              <a:t>2.	Deep Patel</a:t>
            </a:r>
            <a:r>
              <a:rPr lang="en-US" b="1" dirty="0">
                <a:latin typeface="Times New Roman" panose="02020603050405020304" pitchFamily="18" charset="0"/>
                <a:cs typeface="Times New Roman" panose="02020603050405020304" pitchFamily="18" charset="0"/>
              </a:rPr>
              <a:t>				1401010	</a:t>
            </a:r>
          </a:p>
          <a:p>
            <a:r>
              <a:rPr lang="en-US" b="1" dirty="0" smtClean="0">
                <a:latin typeface="Times New Roman" panose="02020603050405020304" pitchFamily="18" charset="0"/>
                <a:cs typeface="Times New Roman" panose="02020603050405020304" pitchFamily="18" charset="0"/>
              </a:rPr>
              <a:t>3.	</a:t>
            </a:r>
            <a:r>
              <a:rPr lang="en-US" b="1" dirty="0" err="1" smtClean="0">
                <a:latin typeface="Times New Roman" panose="02020603050405020304" pitchFamily="18" charset="0"/>
                <a:cs typeface="Times New Roman" panose="02020603050405020304" pitchFamily="18" charset="0"/>
              </a:rPr>
              <a:t>Shreyas</a:t>
            </a:r>
            <a:r>
              <a:rPr lang="en-US" b="1" dirty="0" smtClean="0">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Patel				1401025</a:t>
            </a:r>
          </a:p>
          <a:p>
            <a:r>
              <a:rPr lang="en-US" b="1" dirty="0" smtClean="0">
                <a:latin typeface="Times New Roman" panose="02020603050405020304" pitchFamily="18" charset="0"/>
                <a:cs typeface="Times New Roman" panose="02020603050405020304" pitchFamily="18" charset="0"/>
              </a:rPr>
              <a:t>4.	Jay </a:t>
            </a:r>
            <a:r>
              <a:rPr lang="en-US" b="1" dirty="0" err="1">
                <a:latin typeface="Times New Roman" panose="02020603050405020304" pitchFamily="18" charset="0"/>
                <a:cs typeface="Times New Roman" panose="02020603050405020304" pitchFamily="18" charset="0"/>
              </a:rPr>
              <a:t>Dangar</a:t>
            </a:r>
            <a:r>
              <a:rPr lang="en-US" b="1" dirty="0">
                <a:latin typeface="Times New Roman" panose="02020603050405020304" pitchFamily="18" charset="0"/>
                <a:cs typeface="Times New Roman" panose="02020603050405020304" pitchFamily="18" charset="0"/>
              </a:rPr>
              <a:t>				1401043</a:t>
            </a:r>
          </a:p>
          <a:p>
            <a:r>
              <a:rPr lang="en-US" b="1" dirty="0" smtClean="0">
                <a:latin typeface="Times New Roman" panose="02020603050405020304" pitchFamily="18" charset="0"/>
                <a:cs typeface="Times New Roman" panose="02020603050405020304" pitchFamily="18" charset="0"/>
              </a:rPr>
              <a:t>5.	</a:t>
            </a:r>
            <a:r>
              <a:rPr lang="en-US" b="1" dirty="0" err="1" smtClean="0">
                <a:latin typeface="Times New Roman" panose="02020603050405020304" pitchFamily="18" charset="0"/>
                <a:cs typeface="Times New Roman" panose="02020603050405020304" pitchFamily="18" charset="0"/>
              </a:rPr>
              <a:t>Pratham</a:t>
            </a:r>
            <a:r>
              <a:rPr lang="en-US" b="1" dirty="0" smtClean="0">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Solanki			</a:t>
            </a:r>
            <a:r>
              <a:rPr lang="en-US" b="1" dirty="0" smtClean="0">
                <a:latin typeface="Times New Roman" panose="02020603050405020304" pitchFamily="18" charset="0"/>
                <a:cs typeface="Times New Roman" panose="02020603050405020304" pitchFamily="18" charset="0"/>
              </a:rPr>
              <a:t>1401049</a:t>
            </a:r>
            <a:endParaRPr lang="en-US" b="1" dirty="0">
              <a:latin typeface="Times New Roman" panose="02020603050405020304" pitchFamily="18" charset="0"/>
              <a:cs typeface="Times New Roman" panose="02020603050405020304" pitchFamily="18" charset="0"/>
            </a:endParaRPr>
          </a:p>
          <a:p>
            <a:r>
              <a:rPr lang="en-US" b="1" dirty="0" smtClean="0">
                <a:latin typeface="Times New Roman" panose="02020603050405020304" pitchFamily="18" charset="0"/>
                <a:cs typeface="Times New Roman" panose="02020603050405020304" pitchFamily="18" charset="0"/>
              </a:rPr>
              <a:t>6.	</a:t>
            </a:r>
            <a:r>
              <a:rPr lang="en-US" b="1" dirty="0" err="1" smtClean="0">
                <a:latin typeface="Times New Roman" panose="02020603050405020304" pitchFamily="18" charset="0"/>
                <a:cs typeface="Times New Roman" panose="02020603050405020304" pitchFamily="18" charset="0"/>
              </a:rPr>
              <a:t>Ashutosh</a:t>
            </a:r>
            <a:r>
              <a:rPr lang="en-US" b="1" dirty="0" smtClean="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Kakadiya</a:t>
            </a:r>
            <a:r>
              <a:rPr lang="en-US" b="1" dirty="0">
                <a:latin typeface="Times New Roman" panose="02020603050405020304" pitchFamily="18" charset="0"/>
                <a:cs typeface="Times New Roman" panose="02020603050405020304" pitchFamily="18" charset="0"/>
              </a:rPr>
              <a:t>		</a:t>
            </a:r>
            <a:r>
              <a:rPr lang="en-US" b="1" dirty="0" smtClean="0">
                <a:latin typeface="Times New Roman" panose="02020603050405020304" pitchFamily="18" charset="0"/>
                <a:cs typeface="Times New Roman" panose="02020603050405020304" pitchFamily="18" charset="0"/>
              </a:rPr>
              <a:t>1401075</a:t>
            </a:r>
            <a:endParaRPr lang="en-US" b="1" dirty="0">
              <a:latin typeface="Times New Roman" panose="02020603050405020304" pitchFamily="18" charset="0"/>
              <a:cs typeface="Times New Roman" panose="02020603050405020304" pitchFamily="18" charset="0"/>
            </a:endParaRPr>
          </a:p>
          <a:p>
            <a:r>
              <a:rPr lang="en-US" b="1" dirty="0" smtClean="0">
                <a:latin typeface="Times New Roman" panose="02020603050405020304" pitchFamily="18" charset="0"/>
                <a:cs typeface="Times New Roman" panose="02020603050405020304" pitchFamily="18" charset="0"/>
              </a:rPr>
              <a:t>7.	Deep </a:t>
            </a:r>
            <a:r>
              <a:rPr lang="en-US" b="1" dirty="0" err="1">
                <a:latin typeface="Times New Roman" panose="02020603050405020304" pitchFamily="18" charset="0"/>
                <a:cs typeface="Times New Roman" panose="02020603050405020304" pitchFamily="18" charset="0"/>
              </a:rPr>
              <a:t>Talati</a:t>
            </a:r>
            <a:r>
              <a:rPr lang="en-US" b="1" dirty="0">
                <a:latin typeface="Times New Roman" panose="02020603050405020304" pitchFamily="18" charset="0"/>
                <a:cs typeface="Times New Roman" panose="02020603050405020304" pitchFamily="18" charset="0"/>
              </a:rPr>
              <a:t>				1401085</a:t>
            </a:r>
          </a:p>
          <a:p>
            <a:r>
              <a:rPr lang="en-US" b="1" dirty="0" smtClean="0">
                <a:latin typeface="Times New Roman" panose="02020603050405020304" pitchFamily="18" charset="0"/>
                <a:cs typeface="Times New Roman" panose="02020603050405020304" pitchFamily="18" charset="0"/>
              </a:rPr>
              <a:t>8.	Harsh </a:t>
            </a:r>
            <a:r>
              <a:rPr lang="en-US" b="1" dirty="0">
                <a:latin typeface="Times New Roman" panose="02020603050405020304" pitchFamily="18" charset="0"/>
                <a:cs typeface="Times New Roman" panose="02020603050405020304" pitchFamily="18" charset="0"/>
              </a:rPr>
              <a:t>Mehta				1401086</a:t>
            </a:r>
          </a:p>
          <a:p>
            <a:r>
              <a:rPr lang="en-US" b="1" dirty="0" smtClean="0">
                <a:latin typeface="Times New Roman" panose="02020603050405020304" pitchFamily="18" charset="0"/>
                <a:cs typeface="Times New Roman" panose="02020603050405020304" pitchFamily="18" charset="0"/>
              </a:rPr>
              <a:t>9.	</a:t>
            </a:r>
            <a:r>
              <a:rPr lang="en-US" b="1" dirty="0" err="1" smtClean="0">
                <a:latin typeface="Times New Roman" panose="02020603050405020304" pitchFamily="18" charset="0"/>
                <a:cs typeface="Times New Roman" panose="02020603050405020304" pitchFamily="18" charset="0"/>
              </a:rPr>
              <a:t>Kishan</a:t>
            </a:r>
            <a:r>
              <a:rPr lang="en-US" b="1" dirty="0" smtClean="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Raval</a:t>
            </a:r>
            <a:r>
              <a:rPr lang="en-US" b="1" dirty="0">
                <a:latin typeface="Times New Roman" panose="02020603050405020304" pitchFamily="18" charset="0"/>
                <a:cs typeface="Times New Roman" panose="02020603050405020304" pitchFamily="18" charset="0"/>
              </a:rPr>
              <a:t>				1401117</a:t>
            </a:r>
          </a:p>
          <a:p>
            <a:pPr marL="342900" indent="-342900">
              <a:buFont typeface="Wingdings" panose="05000000000000000000" pitchFamily="2" charset="2"/>
              <a:buChar char="§"/>
            </a:pPr>
            <a:endParaRPr lang="en-US" b="1" dirty="0">
              <a:latin typeface="Times New Roman" panose="02020603050405020304" pitchFamily="18" charset="0"/>
              <a:cs typeface="Times New Roman" panose="02020603050405020304" pitchFamily="18" charset="0"/>
            </a:endParaRPr>
          </a:p>
        </p:txBody>
      </p:sp>
      <p:sp>
        <p:nvSpPr>
          <p:cNvPr id="10" name="TextBox 9"/>
          <p:cNvSpPr txBox="1"/>
          <p:nvPr/>
        </p:nvSpPr>
        <p:spPr>
          <a:xfrm>
            <a:off x="4275785" y="1183870"/>
            <a:ext cx="8706119" cy="461665"/>
          </a:xfrm>
          <a:prstGeom prst="rect">
            <a:avLst/>
          </a:prstGeom>
          <a:noFill/>
        </p:spPr>
        <p:txBody>
          <a:bodyPr wrap="square" rtlCol="0">
            <a:spAutoFit/>
          </a:bodyPr>
          <a:lstStyle/>
          <a:p>
            <a:r>
              <a:rPr lang="en-US" sz="2400" b="1" dirty="0" smtClean="0"/>
              <a:t>Group Members :  </a:t>
            </a:r>
            <a:endParaRPr lang="en-US" sz="2400" b="1" dirty="0"/>
          </a:p>
        </p:txBody>
      </p:sp>
    </p:spTree>
    <p:extLst>
      <p:ext uri="{BB962C8B-B14F-4D97-AF65-F5344CB8AC3E}">
        <p14:creationId xmlns="" xmlns:p14="http://schemas.microsoft.com/office/powerpoint/2010/main" val="276783614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6858" y="0"/>
            <a:ext cx="10160000" cy="1143000"/>
          </a:xfrm>
        </p:spPr>
        <p:txBody>
          <a:bodyPr/>
          <a:lstStyle/>
          <a:p>
            <a:r>
              <a:rPr lang="en-US" sz="3600" b="1" dirty="0">
                <a:latin typeface="Times New Roman" panose="02020603050405020304" pitchFamily="18" charset="0"/>
                <a:cs typeface="Times New Roman" panose="02020603050405020304" pitchFamily="18" charset="0"/>
              </a:rPr>
              <a:t>Child </a:t>
            </a:r>
            <a:r>
              <a:rPr lang="en-US" sz="3600" b="1" dirty="0" err="1">
                <a:latin typeface="Times New Roman" panose="02020603050405020304" pitchFamily="18" charset="0"/>
                <a:cs typeface="Times New Roman" panose="02020603050405020304" pitchFamily="18" charset="0"/>
              </a:rPr>
              <a:t>labour</a:t>
            </a:r>
            <a:r>
              <a:rPr lang="en-US" sz="3600" b="1" dirty="0">
                <a:latin typeface="Times New Roman" panose="02020603050405020304" pitchFamily="18" charset="0"/>
                <a:cs typeface="Times New Roman" panose="02020603050405020304" pitchFamily="18" charset="0"/>
              </a:rPr>
              <a:t> </a:t>
            </a:r>
            <a:r>
              <a:rPr lang="en-US" sz="3600" b="1" dirty="0" smtClean="0">
                <a:latin typeface="Times New Roman" panose="02020603050405020304" pitchFamily="18" charset="0"/>
                <a:cs typeface="Times New Roman" panose="02020603050405020304" pitchFamily="18" charset="0"/>
              </a:rPr>
              <a:t>in India, Industry Wise(2001)</a:t>
            </a:r>
            <a:endParaRPr lang="en-US" sz="3600" b="1" dirty="0">
              <a:latin typeface="Times New Roman" panose="02020603050405020304" pitchFamily="18" charset="0"/>
              <a:cs typeface="Times New Roman" panose="02020603050405020304" pitchFamily="18" charset="0"/>
            </a:endParaRPr>
          </a:p>
        </p:txBody>
      </p:sp>
      <p:pic>
        <p:nvPicPr>
          <p:cNvPr id="9" name="Picture 8"/>
          <p:cNvPicPr>
            <a:picLocks noChangeAspect="1"/>
          </p:cNvPicPr>
          <p:nvPr/>
        </p:nvPicPr>
        <p:blipFill>
          <a:blip r:embed="rId2"/>
          <a:stretch>
            <a:fillRect/>
          </a:stretch>
        </p:blipFill>
        <p:spPr>
          <a:xfrm>
            <a:off x="1268141" y="952467"/>
            <a:ext cx="8339685" cy="4983742"/>
          </a:xfrm>
          <a:prstGeom prst="rect">
            <a:avLst/>
          </a:prstGeom>
        </p:spPr>
      </p:pic>
      <p:sp>
        <p:nvSpPr>
          <p:cNvPr id="4" name="TextBox 3"/>
          <p:cNvSpPr txBox="1"/>
          <p:nvPr/>
        </p:nvSpPr>
        <p:spPr>
          <a:xfrm>
            <a:off x="0" y="6334780"/>
            <a:ext cx="11277600" cy="523220"/>
          </a:xfrm>
          <a:prstGeom prst="rect">
            <a:avLst/>
          </a:prstGeom>
          <a:noFill/>
        </p:spPr>
        <p:txBody>
          <a:bodyPr wrap="square" rtlCol="0">
            <a:spAutoFit/>
          </a:bodyPr>
          <a:lstStyle/>
          <a:p>
            <a:r>
              <a:rPr lang="en-US" sz="1400" dirty="0" smtClean="0"/>
              <a:t>Note: Today this </a:t>
            </a:r>
            <a:r>
              <a:rPr lang="en-US" sz="1400" dirty="0" err="1" smtClean="0"/>
              <a:t>woud</a:t>
            </a:r>
            <a:r>
              <a:rPr lang="en-US" sz="1400" dirty="0" smtClean="0"/>
              <a:t> have definitely decreased due to measures taken by </a:t>
            </a:r>
            <a:r>
              <a:rPr lang="en-US" sz="1400" dirty="0" err="1" smtClean="0"/>
              <a:t>Govt</a:t>
            </a:r>
            <a:r>
              <a:rPr lang="en-US" sz="1400" dirty="0" smtClean="0"/>
              <a:t> of India, but these figures are to give rough idea about distribution of child </a:t>
            </a:r>
            <a:r>
              <a:rPr lang="en-US" sz="1400" dirty="0" err="1" smtClean="0"/>
              <a:t>labour</a:t>
            </a:r>
            <a:r>
              <a:rPr lang="en-US" sz="1400" dirty="0" smtClean="0"/>
              <a:t> in different sectors.</a:t>
            </a:r>
            <a:endParaRPr lang="en-US" sz="1400" dirty="0"/>
          </a:p>
        </p:txBody>
      </p:sp>
    </p:spTree>
    <p:extLst>
      <p:ext uri="{BB962C8B-B14F-4D97-AF65-F5344CB8AC3E}">
        <p14:creationId xmlns="" xmlns:p14="http://schemas.microsoft.com/office/powerpoint/2010/main" val="291317524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23157" y="181051"/>
            <a:ext cx="10160000" cy="1143000"/>
          </a:xfrm>
        </p:spPr>
        <p:txBody>
          <a:bodyPr/>
          <a:lstStyle/>
          <a:p>
            <a:r>
              <a:rPr lang="en-US" sz="3600" b="1" dirty="0" smtClean="0">
                <a:latin typeface="Times New Roman" panose="02020603050405020304" pitchFamily="18" charset="0"/>
                <a:cs typeface="Times New Roman" panose="02020603050405020304" pitchFamily="18" charset="0"/>
              </a:rPr>
              <a:t>        Factors triggering </a:t>
            </a:r>
            <a:r>
              <a:rPr lang="en-US" sz="3600" b="1" dirty="0">
                <a:latin typeface="Times New Roman" panose="02020603050405020304" pitchFamily="18" charset="0"/>
                <a:cs typeface="Times New Roman" panose="02020603050405020304" pitchFamily="18" charset="0"/>
              </a:rPr>
              <a:t>c</a:t>
            </a:r>
            <a:r>
              <a:rPr lang="en-US" sz="3600" b="1" dirty="0" smtClean="0">
                <a:latin typeface="Times New Roman" panose="02020603050405020304" pitchFamily="18" charset="0"/>
                <a:cs typeface="Times New Roman" panose="02020603050405020304" pitchFamily="18" charset="0"/>
              </a:rPr>
              <a:t>hild </a:t>
            </a:r>
            <a:r>
              <a:rPr lang="en-US" sz="3600" b="1" dirty="0" err="1">
                <a:latin typeface="Times New Roman" panose="02020603050405020304" pitchFamily="18" charset="0"/>
                <a:cs typeface="Times New Roman" panose="02020603050405020304" pitchFamily="18" charset="0"/>
              </a:rPr>
              <a:t>l</a:t>
            </a:r>
            <a:r>
              <a:rPr lang="en-US" sz="3600" b="1" dirty="0" err="1" smtClean="0">
                <a:latin typeface="Times New Roman" panose="02020603050405020304" pitchFamily="18" charset="0"/>
                <a:cs typeface="Times New Roman" panose="02020603050405020304" pitchFamily="18" charset="0"/>
              </a:rPr>
              <a:t>abour</a:t>
            </a:r>
            <a:endParaRPr lang="en-US" sz="3600"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normAutofit/>
          </a:bodyPr>
          <a:lstStyle/>
          <a:p>
            <a:pPr>
              <a:buFont typeface="Wingdings" panose="05000000000000000000" pitchFamily="2" charset="2"/>
              <a:buChar char="§"/>
            </a:pPr>
            <a:r>
              <a:rPr lang="en-US" b="1" dirty="0" smtClean="0">
                <a:latin typeface="Times New Roman" panose="02020603050405020304" pitchFamily="18" charset="0"/>
                <a:cs typeface="Times New Roman" panose="02020603050405020304" pitchFamily="18" charset="0"/>
              </a:rPr>
              <a:t>High poverty and unemployment levels</a:t>
            </a:r>
          </a:p>
          <a:p>
            <a:pPr lvl="1">
              <a:buFont typeface="Wingdings" panose="05000000000000000000" pitchFamily="2" charset="2"/>
              <a:buChar char="§"/>
            </a:pPr>
            <a:r>
              <a:rPr lang="en-US" sz="1800" dirty="0" smtClean="0">
                <a:latin typeface="Times New Roman" panose="02020603050405020304" pitchFamily="18" charset="0"/>
                <a:cs typeface="Times New Roman" panose="02020603050405020304" pitchFamily="18" charset="0"/>
              </a:rPr>
              <a:t>Intense poverty forces many children to become child labourers</a:t>
            </a:r>
          </a:p>
          <a:p>
            <a:pPr>
              <a:buFont typeface="Wingdings" panose="05000000000000000000" pitchFamily="2" charset="2"/>
              <a:buChar char="§"/>
            </a:pPr>
            <a:r>
              <a:rPr lang="en-US" b="1" dirty="0" smtClean="0">
                <a:latin typeface="Times New Roman" panose="02020603050405020304" pitchFamily="18" charset="0"/>
                <a:cs typeface="Times New Roman" panose="02020603050405020304" pitchFamily="18" charset="0"/>
              </a:rPr>
              <a:t>Limited access to education</a:t>
            </a:r>
          </a:p>
          <a:p>
            <a:pPr lvl="1">
              <a:buFont typeface="Wingdings" panose="05000000000000000000" pitchFamily="2" charset="2"/>
              <a:buChar char="§"/>
            </a:pPr>
            <a:r>
              <a:rPr lang="en-US" sz="1800" dirty="0">
                <a:latin typeface="Times New Roman" panose="02020603050405020304" pitchFamily="18" charset="0"/>
                <a:cs typeface="Times New Roman" panose="02020603050405020304" pitchFamily="18" charset="0"/>
              </a:rPr>
              <a:t>In 2006, approximately 75 million children were not in </a:t>
            </a:r>
            <a:r>
              <a:rPr lang="en-US" sz="1800" dirty="0" smtClean="0">
                <a:latin typeface="Times New Roman" panose="02020603050405020304" pitchFamily="18" charset="0"/>
                <a:cs typeface="Times New Roman" panose="02020603050405020304" pitchFamily="18" charset="0"/>
              </a:rPr>
              <a:t>school</a:t>
            </a:r>
          </a:p>
          <a:p>
            <a:pPr lvl="1">
              <a:buFont typeface="Wingdings" panose="05000000000000000000" pitchFamily="2" charset="2"/>
              <a:buChar char="§"/>
            </a:pPr>
            <a:r>
              <a:rPr lang="en-US" sz="1800" dirty="0">
                <a:latin typeface="Times New Roman" panose="02020603050405020304" pitchFamily="18" charset="0"/>
                <a:cs typeface="Times New Roman" panose="02020603050405020304" pitchFamily="18" charset="0"/>
              </a:rPr>
              <a:t>A</a:t>
            </a:r>
            <a:r>
              <a:rPr lang="en-US" sz="1800" dirty="0" smtClean="0">
                <a:latin typeface="Times New Roman" panose="02020603050405020304" pitchFamily="18" charset="0"/>
                <a:cs typeface="Times New Roman" panose="02020603050405020304" pitchFamily="18" charset="0"/>
              </a:rPr>
              <a:t>chieving </a:t>
            </a:r>
            <a:r>
              <a:rPr lang="en-US" sz="1800" dirty="0">
                <a:latin typeface="Times New Roman" panose="02020603050405020304" pitchFamily="18" charset="0"/>
                <a:cs typeface="Times New Roman" panose="02020603050405020304" pitchFamily="18" charset="0"/>
              </a:rPr>
              <a:t>universal education for the world's children would cost $10-30 billion -- about 0.7% - 2.0% of the annual cost of global military spending.</a:t>
            </a:r>
            <a:endParaRPr lang="en-US" sz="1800" dirty="0" smtClean="0">
              <a:latin typeface="Times New Roman" panose="02020603050405020304" pitchFamily="18" charset="0"/>
              <a:cs typeface="Times New Roman" panose="02020603050405020304" pitchFamily="18" charset="0"/>
            </a:endParaRPr>
          </a:p>
          <a:p>
            <a:pPr>
              <a:buFont typeface="Wingdings" panose="05000000000000000000" pitchFamily="2" charset="2"/>
              <a:buChar char="§"/>
            </a:pPr>
            <a:r>
              <a:rPr lang="en-US" b="1" dirty="0" smtClean="0">
                <a:latin typeface="Times New Roman" panose="02020603050405020304" pitchFamily="18" charset="0"/>
                <a:cs typeface="Times New Roman" panose="02020603050405020304" pitchFamily="18" charset="0"/>
              </a:rPr>
              <a:t>Inadequate law and enforcement</a:t>
            </a:r>
          </a:p>
          <a:p>
            <a:pPr lvl="1">
              <a:buFont typeface="Wingdings" panose="05000000000000000000" pitchFamily="2" charset="2"/>
              <a:buChar char="§"/>
            </a:pPr>
            <a:r>
              <a:rPr lang="en-US" sz="1800" dirty="0">
                <a:latin typeface="Times New Roman" panose="02020603050405020304" pitchFamily="18" charset="0"/>
                <a:cs typeface="Times New Roman" panose="02020603050405020304" pitchFamily="18" charset="0"/>
              </a:rPr>
              <a:t>L</a:t>
            </a:r>
            <a:r>
              <a:rPr lang="en-US" sz="1800" dirty="0" smtClean="0">
                <a:latin typeface="Times New Roman" panose="02020603050405020304" pitchFamily="18" charset="0"/>
                <a:cs typeface="Times New Roman" panose="02020603050405020304" pitchFamily="18" charset="0"/>
              </a:rPr>
              <a:t>abor </a:t>
            </a:r>
            <a:r>
              <a:rPr lang="en-US" sz="1800" dirty="0">
                <a:latin typeface="Times New Roman" panose="02020603050405020304" pitchFamily="18" charset="0"/>
                <a:cs typeface="Times New Roman" panose="02020603050405020304" pitchFamily="18" charset="0"/>
              </a:rPr>
              <a:t>departments and labor inspection offices are often under-funded and under-staffed, or courts may fail to enforce the </a:t>
            </a:r>
            <a:r>
              <a:rPr lang="en-US" sz="1800" dirty="0" smtClean="0">
                <a:latin typeface="Times New Roman" panose="02020603050405020304" pitchFamily="18" charset="0"/>
                <a:cs typeface="Times New Roman" panose="02020603050405020304" pitchFamily="18" charset="0"/>
              </a:rPr>
              <a:t>laws</a:t>
            </a:r>
          </a:p>
          <a:p>
            <a:pPr lvl="1">
              <a:buFont typeface="Wingdings" panose="05000000000000000000" pitchFamily="2" charset="2"/>
              <a:buChar char="§"/>
            </a:pPr>
            <a:r>
              <a:rPr lang="en-US" sz="1800" dirty="0">
                <a:latin typeface="Times New Roman" panose="02020603050405020304" pitchFamily="18" charset="0"/>
                <a:cs typeface="Times New Roman" panose="02020603050405020304" pitchFamily="18" charset="0"/>
              </a:rPr>
              <a:t> </a:t>
            </a:r>
            <a:r>
              <a:rPr lang="en-US" sz="1800" dirty="0" smtClean="0">
                <a:latin typeface="Times New Roman" panose="02020603050405020304" pitchFamily="18" charset="0"/>
                <a:cs typeface="Times New Roman" panose="02020603050405020304" pitchFamily="18" charset="0"/>
              </a:rPr>
              <a:t>Many </a:t>
            </a:r>
            <a:r>
              <a:rPr lang="en-US" sz="1800" dirty="0">
                <a:latin typeface="Times New Roman" panose="02020603050405020304" pitchFamily="18" charset="0"/>
                <a:cs typeface="Times New Roman" panose="02020603050405020304" pitchFamily="18" charset="0"/>
              </a:rPr>
              <a:t>state governments allocate few resources to enforcing child labor laws</a:t>
            </a:r>
            <a:r>
              <a:rPr lang="en-US" sz="1800" dirty="0" smtClean="0">
                <a:latin typeface="Times New Roman" panose="02020603050405020304" pitchFamily="18" charset="0"/>
                <a:cs typeface="Times New Roman" panose="02020603050405020304" pitchFamily="18" charset="0"/>
              </a:rPr>
              <a:t>.</a:t>
            </a:r>
          </a:p>
          <a:p>
            <a:pPr>
              <a:buFont typeface="Wingdings" panose="05000000000000000000" pitchFamily="2" charset="2"/>
              <a:buChar char="§"/>
            </a:pPr>
            <a:r>
              <a:rPr lang="en-US" b="1" dirty="0" smtClean="0">
                <a:latin typeface="Times New Roman" panose="02020603050405020304" pitchFamily="18" charset="0"/>
                <a:cs typeface="Times New Roman" panose="02020603050405020304" pitchFamily="18" charset="0"/>
              </a:rPr>
              <a:t>Tradition</a:t>
            </a:r>
          </a:p>
          <a:p>
            <a:pPr lvl="1">
              <a:buFont typeface="Wingdings" panose="05000000000000000000" pitchFamily="2" charset="2"/>
              <a:buChar char="§"/>
            </a:pPr>
            <a:r>
              <a:rPr lang="en-US" sz="1800" dirty="0" smtClean="0">
                <a:latin typeface="Times New Roman" panose="02020603050405020304" pitchFamily="18" charset="0"/>
                <a:cs typeface="Times New Roman" panose="02020603050405020304" pitchFamily="18" charset="0"/>
              </a:rPr>
              <a:t>Many parents engage their children to the traditional business and profession.</a:t>
            </a:r>
          </a:p>
          <a:p>
            <a:pPr lvl="1">
              <a:buFont typeface="Wingdings" panose="05000000000000000000" pitchFamily="2" charset="2"/>
              <a:buChar char="§"/>
            </a:pPr>
            <a:r>
              <a:rPr lang="en-US" sz="1800" dirty="0" smtClean="0">
                <a:latin typeface="Times New Roman" panose="02020603050405020304" pitchFamily="18" charset="0"/>
                <a:cs typeface="Times New Roman" panose="02020603050405020304" pitchFamily="18" charset="0"/>
              </a:rPr>
              <a:t> The most familiar example is bangle industries in India.</a:t>
            </a:r>
          </a:p>
          <a:p>
            <a:pPr lvl="1">
              <a:buNone/>
            </a:pPr>
            <a:endParaRPr lang="en-US" sz="1800" dirty="0" smtClean="0">
              <a:latin typeface="Times New Roman" panose="02020603050405020304" pitchFamily="18" charset="0"/>
              <a:cs typeface="Times New Roman" panose="02020603050405020304" pitchFamily="18" charset="0"/>
            </a:endParaRPr>
          </a:p>
          <a:p>
            <a:pPr lvl="1">
              <a:buNone/>
            </a:pPr>
            <a:endParaRPr lang="en-US" sz="1800" dirty="0" smtClean="0">
              <a:latin typeface="Times New Roman" panose="02020603050405020304" pitchFamily="18" charset="0"/>
              <a:cs typeface="Times New Roman" panose="02020603050405020304" pitchFamily="18" charset="0"/>
            </a:endParaRPr>
          </a:p>
        </p:txBody>
      </p:sp>
    </p:spTree>
    <p:extLst>
      <p:ext uri="{BB962C8B-B14F-4D97-AF65-F5344CB8AC3E}">
        <p14:creationId xmlns="" xmlns:p14="http://schemas.microsoft.com/office/powerpoint/2010/main" val="423186210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Contd.</a:t>
            </a:r>
            <a:endParaRPr lang="en-US" dirty="0"/>
          </a:p>
        </p:txBody>
      </p:sp>
      <p:sp>
        <p:nvSpPr>
          <p:cNvPr id="3" name="Content Placeholder 2"/>
          <p:cNvSpPr>
            <a:spLocks noGrp="1"/>
          </p:cNvSpPr>
          <p:nvPr>
            <p:ph idx="1"/>
          </p:nvPr>
        </p:nvSpPr>
        <p:spPr>
          <a:xfrm>
            <a:off x="838200" y="1690688"/>
            <a:ext cx="10515600" cy="4710112"/>
          </a:xfrm>
        </p:spPr>
        <p:txBody>
          <a:bodyPr>
            <a:normAutofit lnSpcReduction="10000"/>
          </a:bodyPr>
          <a:lstStyle/>
          <a:p>
            <a:pPr>
              <a:buFont typeface="Wingdings" panose="05000000000000000000" pitchFamily="2" charset="2"/>
              <a:buChar char="§"/>
            </a:pPr>
            <a:r>
              <a:rPr lang="en-US" b="1" dirty="0" smtClean="0">
                <a:latin typeface="Times New Roman" panose="02020603050405020304" pitchFamily="18" charset="0"/>
                <a:cs typeface="Times New Roman" panose="02020603050405020304" pitchFamily="18" charset="0"/>
              </a:rPr>
              <a:t>National </a:t>
            </a:r>
            <a:r>
              <a:rPr lang="en-US" b="1" dirty="0">
                <a:latin typeface="Times New Roman" panose="02020603050405020304" pitchFamily="18" charset="0"/>
                <a:cs typeface="Times New Roman" panose="02020603050405020304" pitchFamily="18" charset="0"/>
              </a:rPr>
              <a:t>laws often include </a:t>
            </a:r>
            <a:r>
              <a:rPr lang="en-US" b="1" dirty="0" smtClean="0">
                <a:latin typeface="Times New Roman" panose="02020603050405020304" pitchFamily="18" charset="0"/>
                <a:cs typeface="Times New Roman" panose="02020603050405020304" pitchFamily="18" charset="0"/>
              </a:rPr>
              <a:t>exemptions on Child </a:t>
            </a:r>
            <a:r>
              <a:rPr lang="en-US" b="1" dirty="0" err="1" smtClean="0">
                <a:latin typeface="Times New Roman" panose="02020603050405020304" pitchFamily="18" charset="0"/>
                <a:cs typeface="Times New Roman" panose="02020603050405020304" pitchFamily="18" charset="0"/>
              </a:rPr>
              <a:t>Labour</a:t>
            </a:r>
            <a:endParaRPr lang="en-US" b="1" dirty="0">
              <a:latin typeface="Times New Roman" panose="02020603050405020304" pitchFamily="18" charset="0"/>
              <a:cs typeface="Times New Roman" panose="02020603050405020304" pitchFamily="18" charset="0"/>
            </a:endParaRPr>
          </a:p>
          <a:p>
            <a:pPr lvl="1">
              <a:buFont typeface="Wingdings" panose="05000000000000000000" pitchFamily="2" charset="2"/>
              <a:buChar char="§"/>
            </a:pPr>
            <a:r>
              <a:rPr lang="en-US" sz="1800" dirty="0" smtClean="0">
                <a:latin typeface="Times New Roman" panose="02020603050405020304" pitchFamily="18" charset="0"/>
                <a:cs typeface="Times New Roman" panose="02020603050405020304" pitchFamily="18" charset="0"/>
              </a:rPr>
              <a:t>Nepal</a:t>
            </a:r>
            <a:endParaRPr lang="en-US" sz="1800" dirty="0">
              <a:latin typeface="Times New Roman" panose="02020603050405020304" pitchFamily="18" charset="0"/>
              <a:cs typeface="Times New Roman" panose="02020603050405020304" pitchFamily="18" charset="0"/>
            </a:endParaRPr>
          </a:p>
          <a:p>
            <a:pPr lvl="2">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P</a:t>
            </a:r>
            <a:r>
              <a:rPr lang="en-US" dirty="0" smtClean="0">
                <a:latin typeface="Times New Roman" panose="02020603050405020304" pitchFamily="18" charset="0"/>
                <a:cs typeface="Times New Roman" panose="02020603050405020304" pitchFamily="18" charset="0"/>
              </a:rPr>
              <a:t>lantations </a:t>
            </a:r>
            <a:r>
              <a:rPr lang="en-US" dirty="0">
                <a:latin typeface="Times New Roman" panose="02020603050405020304" pitchFamily="18" charset="0"/>
                <a:cs typeface="Times New Roman" panose="02020603050405020304" pitchFamily="18" charset="0"/>
              </a:rPr>
              <a:t>and brick kilns are exempt</a:t>
            </a:r>
          </a:p>
          <a:p>
            <a:pPr lvl="1">
              <a:buFont typeface="Wingdings" panose="05000000000000000000" pitchFamily="2" charset="2"/>
              <a:buChar char="§"/>
            </a:pPr>
            <a:r>
              <a:rPr lang="en-US" sz="1800" dirty="0">
                <a:latin typeface="Times New Roman" panose="02020603050405020304" pitchFamily="18" charset="0"/>
                <a:cs typeface="Times New Roman" panose="02020603050405020304" pitchFamily="18" charset="0"/>
              </a:rPr>
              <a:t>Kenya</a:t>
            </a:r>
          </a:p>
          <a:p>
            <a:pPr lvl="2">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E</a:t>
            </a:r>
            <a:r>
              <a:rPr lang="en-US" dirty="0" smtClean="0">
                <a:latin typeface="Times New Roman" panose="02020603050405020304" pitchFamily="18" charset="0"/>
                <a:cs typeface="Times New Roman" panose="02020603050405020304" pitchFamily="18" charset="0"/>
              </a:rPr>
              <a:t>xcludes </a:t>
            </a:r>
            <a:r>
              <a:rPr lang="en-US" dirty="0">
                <a:latin typeface="Times New Roman" panose="02020603050405020304" pitchFamily="18" charset="0"/>
                <a:cs typeface="Times New Roman" panose="02020603050405020304" pitchFamily="18" charset="0"/>
              </a:rPr>
              <a:t>agriculture</a:t>
            </a:r>
          </a:p>
          <a:p>
            <a:pPr lvl="1">
              <a:buFont typeface="Wingdings" panose="05000000000000000000" pitchFamily="2" charset="2"/>
              <a:buChar char="§"/>
            </a:pPr>
            <a:r>
              <a:rPr lang="en-US" sz="1800" dirty="0">
                <a:latin typeface="Times New Roman" panose="02020603050405020304" pitchFamily="18" charset="0"/>
                <a:cs typeface="Times New Roman" panose="02020603050405020304" pitchFamily="18" charset="0"/>
              </a:rPr>
              <a:t>Bangladesh </a:t>
            </a:r>
          </a:p>
          <a:p>
            <a:pPr lvl="2">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S</a:t>
            </a:r>
            <a:r>
              <a:rPr lang="en-US" dirty="0" smtClean="0">
                <a:latin typeface="Times New Roman" panose="02020603050405020304" pitchFamily="18" charset="0"/>
                <a:cs typeface="Times New Roman" panose="02020603050405020304" pitchFamily="18" charset="0"/>
              </a:rPr>
              <a:t>ets </a:t>
            </a:r>
            <a:r>
              <a:rPr lang="en-US" dirty="0">
                <a:latin typeface="Times New Roman" panose="02020603050405020304" pitchFamily="18" charset="0"/>
                <a:cs typeface="Times New Roman" panose="02020603050405020304" pitchFamily="18" charset="0"/>
              </a:rPr>
              <a:t>no regulations on domestic work or agricultural </a:t>
            </a:r>
            <a:r>
              <a:rPr lang="en-US" dirty="0" smtClean="0">
                <a:latin typeface="Times New Roman" panose="02020603050405020304" pitchFamily="18" charset="0"/>
                <a:cs typeface="Times New Roman" panose="02020603050405020304" pitchFamily="18" charset="0"/>
              </a:rPr>
              <a:t>work</a:t>
            </a:r>
          </a:p>
          <a:p>
            <a:pPr>
              <a:buFont typeface="Wingdings" panose="05000000000000000000" pitchFamily="2" charset="2"/>
              <a:buChar char="§"/>
            </a:pPr>
            <a:r>
              <a:rPr lang="en-US" altLang="en-US" b="1" dirty="0" smtClean="0">
                <a:latin typeface="Times New Roman" panose="02020603050405020304" pitchFamily="18" charset="0"/>
                <a:cs typeface="Times New Roman" panose="02020603050405020304" pitchFamily="18" charset="0"/>
              </a:rPr>
              <a:t>Parental Illiteracy</a:t>
            </a:r>
          </a:p>
          <a:p>
            <a:pPr lvl="1">
              <a:buFont typeface="Wingdings" panose="05000000000000000000" pitchFamily="2" charset="2"/>
              <a:buChar char="§"/>
            </a:pPr>
            <a:r>
              <a:rPr lang="en-US" dirty="0" smtClean="0">
                <a:latin typeface="Times New Roman" panose="02020603050405020304" pitchFamily="18" charset="0"/>
                <a:cs typeface="Times New Roman" panose="02020603050405020304" pitchFamily="18" charset="0"/>
              </a:rPr>
              <a:t>Literacy can make a huge difference by helping them understand the importance of education in one’s life.</a:t>
            </a:r>
            <a:endParaRPr lang="en-US" altLang="en-US" dirty="0" smtClean="0">
              <a:latin typeface="Times New Roman" panose="02020603050405020304" pitchFamily="18" charset="0"/>
              <a:cs typeface="Times New Roman" panose="02020603050405020304" pitchFamily="18" charset="0"/>
            </a:endParaRPr>
          </a:p>
          <a:p>
            <a:pPr>
              <a:buFont typeface="Wingdings" panose="05000000000000000000" pitchFamily="2" charset="2"/>
              <a:buChar char="§"/>
            </a:pPr>
            <a:r>
              <a:rPr lang="en-US" altLang="en-US" b="1" dirty="0" smtClean="0">
                <a:latin typeface="Times New Roman" panose="02020603050405020304" pitchFamily="18" charset="0"/>
                <a:cs typeface="Times New Roman" panose="02020603050405020304" pitchFamily="18" charset="0"/>
              </a:rPr>
              <a:t>Overpopulation</a:t>
            </a:r>
          </a:p>
          <a:p>
            <a:pPr lvl="1">
              <a:buFont typeface="Wingdings" panose="05000000000000000000" pitchFamily="2" charset="2"/>
              <a:buChar char="§"/>
            </a:pPr>
            <a:r>
              <a:rPr lang="en-US" dirty="0" smtClean="0">
                <a:latin typeface="Times New Roman" panose="02020603050405020304" pitchFamily="18" charset="0"/>
                <a:cs typeface="Times New Roman" panose="02020603050405020304" pitchFamily="18" charset="0"/>
              </a:rPr>
              <a:t>Creates unemployment and the ultimate result is poverty. </a:t>
            </a:r>
          </a:p>
          <a:p>
            <a:pPr lvl="1">
              <a:buFont typeface="Wingdings" panose="05000000000000000000" pitchFamily="2" charset="2"/>
              <a:buChar char="§"/>
            </a:pPr>
            <a:r>
              <a:rPr lang="en-US" dirty="0" smtClean="0">
                <a:latin typeface="Times New Roman" panose="02020603050405020304" pitchFamily="18" charset="0"/>
                <a:cs typeface="Times New Roman" panose="02020603050405020304" pitchFamily="18" charset="0"/>
              </a:rPr>
              <a:t>Unemployment of elders forces the child to work and earn bread for family</a:t>
            </a:r>
            <a:endParaRPr lang="en-US" altLang="en-US" sz="1800" dirty="0" smtClean="0">
              <a:latin typeface="Times New Roman" panose="02020603050405020304" pitchFamily="18" charset="0"/>
              <a:cs typeface="Times New Roman" panose="02020603050405020304" pitchFamily="18" charset="0"/>
            </a:endParaRPr>
          </a:p>
          <a:p>
            <a:pPr>
              <a:buFont typeface="Wingdings" panose="05000000000000000000" pitchFamily="2" charset="2"/>
              <a:buChar char="§"/>
            </a:pPr>
            <a:r>
              <a:rPr lang="en-US" altLang="en-US" b="1" dirty="0" smtClean="0">
                <a:latin typeface="Times New Roman" panose="02020603050405020304" pitchFamily="18" charset="0"/>
                <a:cs typeface="Times New Roman" panose="02020603050405020304" pitchFamily="18" charset="0"/>
              </a:rPr>
              <a:t>Orphanage</a:t>
            </a:r>
            <a:r>
              <a:rPr lang="en-US" altLang="en-US" sz="1800" b="1" dirty="0" smtClean="0">
                <a:latin typeface="Times New Roman" panose="02020603050405020304" pitchFamily="18" charset="0"/>
                <a:cs typeface="Times New Roman" panose="02020603050405020304" pitchFamily="18" charset="0"/>
              </a:rPr>
              <a:t> </a:t>
            </a:r>
          </a:p>
          <a:p>
            <a:pPr>
              <a:buFont typeface="Wingdings" panose="05000000000000000000" pitchFamily="2" charset="2"/>
              <a:buChar char="§"/>
            </a:pPr>
            <a:endParaRPr lang="en-US" altLang="en-US" dirty="0" smtClean="0">
              <a:latin typeface="Times New Roman" panose="02020603050405020304" pitchFamily="18" charset="0"/>
              <a:cs typeface="Times New Roman" panose="02020603050405020304" pitchFamily="18" charset="0"/>
            </a:endParaRPr>
          </a:p>
          <a:p>
            <a:pPr lvl="2">
              <a:buNone/>
            </a:pPr>
            <a:endParaRPr lang="en-US" dirty="0">
              <a:latin typeface="Times New Roman" panose="02020603050405020304" pitchFamily="18" charset="0"/>
              <a:cs typeface="Times New Roman" panose="02020603050405020304" pitchFamily="18" charset="0"/>
            </a:endParaRPr>
          </a:p>
          <a:p>
            <a:pPr>
              <a:buFont typeface="Wingdings" panose="05000000000000000000" pitchFamily="2" charset="2"/>
              <a:buChar char="§"/>
            </a:pPr>
            <a:endParaRPr lang="en-US" dirty="0"/>
          </a:p>
        </p:txBody>
      </p:sp>
    </p:spTree>
    <p:extLst>
      <p:ext uri="{BB962C8B-B14F-4D97-AF65-F5344CB8AC3E}">
        <p14:creationId xmlns="" xmlns:p14="http://schemas.microsoft.com/office/powerpoint/2010/main" val="102536231"/>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Adjacency">
  <a:themeElements>
    <a:clrScheme name="Adjacency">
      <a:dk1>
        <a:srgbClr val="2F2B20"/>
      </a:dk1>
      <a:lt1>
        <a:srgbClr val="FFFFFF"/>
      </a:lt1>
      <a:dk2>
        <a:srgbClr val="675E47"/>
      </a:dk2>
      <a:lt2>
        <a:srgbClr val="DFDCB7"/>
      </a:lt2>
      <a:accent1>
        <a:srgbClr val="A9A57C"/>
      </a:accent1>
      <a:accent2>
        <a:srgbClr val="9CBEBD"/>
      </a:accent2>
      <a:accent3>
        <a:srgbClr val="D2CB6C"/>
      </a:accent3>
      <a:accent4>
        <a:srgbClr val="95A39D"/>
      </a:accent4>
      <a:accent5>
        <a:srgbClr val="C89F5D"/>
      </a:accent5>
      <a:accent6>
        <a:srgbClr val="B1A089"/>
      </a:accent6>
      <a:hlink>
        <a:srgbClr val="D25814"/>
      </a:hlink>
      <a:folHlink>
        <a:srgbClr val="849A0A"/>
      </a:folHlink>
    </a:clrScheme>
    <a:fontScheme name="Office">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djacency">
      <a:fillStyleLst>
        <a:solidFill>
          <a:schemeClr val="phClr"/>
        </a:solidFill>
        <a:solidFill>
          <a:schemeClr val="phClr">
            <a:tint val="55000"/>
          </a:schemeClr>
        </a:solidFill>
        <a:solidFill>
          <a:schemeClr val="phClr"/>
        </a:solidFill>
      </a:fillStyleLst>
      <a:lnStyleLst>
        <a:ln w="12700"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blurRad="50800" dist="25400" algn="bl" rotWithShape="0">
              <a:srgbClr val="000000">
                <a:alpha val="60000"/>
              </a:srgbClr>
            </a:outerShdw>
          </a:effectLst>
        </a:effectStyle>
        <a:effectStyle>
          <a:effectLst/>
          <a:scene3d>
            <a:camera prst="orthographicFront">
              <a:rot lat="0" lon="0" rev="0"/>
            </a:camera>
            <a:lightRig rig="brightRoom" dir="tl">
              <a:rot lat="0" lon="0" rev="1800000"/>
            </a:lightRig>
          </a:scene3d>
          <a:sp3d contourW="10160" prstMaterial="dkEdge">
            <a:bevelT w="38100" h="50800" prst="angle"/>
            <a:contourClr>
              <a:schemeClr val="phClr">
                <a:shade val="40000"/>
                <a:satMod val="150000"/>
              </a:schemeClr>
            </a:contourClr>
          </a:sp3d>
        </a:effectStyle>
      </a:effectStyleLst>
      <a:bgFillStyleLst>
        <a:solidFill>
          <a:schemeClr val="phClr"/>
        </a:solidFill>
        <a:gradFill rotWithShape="1">
          <a:gsLst>
            <a:gs pos="0">
              <a:schemeClr val="phClr">
                <a:tint val="90000"/>
              </a:schemeClr>
            </a:gs>
            <a:gs pos="75000">
              <a:schemeClr val="phClr">
                <a:shade val="100000"/>
                <a:satMod val="115000"/>
              </a:schemeClr>
            </a:gs>
            <a:gs pos="100000">
              <a:schemeClr val="phClr">
                <a:shade val="70000"/>
                <a:satMod val="130000"/>
              </a:schemeClr>
            </a:gs>
          </a:gsLst>
          <a:path path="circle">
            <a:fillToRect l="20000" t="50000" r="100000" b="50000"/>
          </a:path>
        </a:gradFill>
        <a:blipFill rotWithShape="1">
          <a:blip xmlns:r="http://schemas.openxmlformats.org/officeDocument/2006/relationships" r:embed="rId1">
            <a:duotone>
              <a:schemeClr val="phClr">
                <a:tint val="97000"/>
              </a:schemeClr>
              <a:schemeClr val="phClr">
                <a:shade val="96000"/>
              </a:schemeClr>
            </a:duotone>
          </a:blip>
          <a:tile tx="0" ty="0" sx="32000" sy="32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Adjacency</Template>
  <TotalTime>318</TotalTime>
  <Words>3427</Words>
  <Application>Microsoft Office PowerPoint</Application>
  <PresentationFormat>Custom</PresentationFormat>
  <Paragraphs>311</Paragraphs>
  <Slides>66</Slides>
  <Notes>1</Notes>
  <HiddenSlides>0</HiddenSlides>
  <MMClips>0</MMClips>
  <ScaleCrop>false</ScaleCrop>
  <HeadingPairs>
    <vt:vector size="4" baseType="variant">
      <vt:variant>
        <vt:lpstr>Theme</vt:lpstr>
      </vt:variant>
      <vt:variant>
        <vt:i4>1</vt:i4>
      </vt:variant>
      <vt:variant>
        <vt:lpstr>Slide Titles</vt:lpstr>
      </vt:variant>
      <vt:variant>
        <vt:i4>66</vt:i4>
      </vt:variant>
    </vt:vector>
  </HeadingPairs>
  <TitlesOfParts>
    <vt:vector size="67" baseType="lpstr">
      <vt:lpstr>Adjacency</vt:lpstr>
      <vt:lpstr>Slide 1</vt:lpstr>
      <vt:lpstr>Slide 2</vt:lpstr>
      <vt:lpstr>Content </vt:lpstr>
      <vt:lpstr>Childhood</vt:lpstr>
      <vt:lpstr>What is Child Labour? </vt:lpstr>
      <vt:lpstr>Where we see the child labours?</vt:lpstr>
      <vt:lpstr>Child labour in India, Industry Wise(2001)</vt:lpstr>
      <vt:lpstr>        Factors triggering child labour</vt:lpstr>
      <vt:lpstr>Contd.</vt:lpstr>
      <vt:lpstr>     Statistics</vt:lpstr>
      <vt:lpstr>Total % of children in the World population</vt:lpstr>
      <vt:lpstr>   State wise statistics of Child Labour in India</vt:lpstr>
      <vt:lpstr>        Gender wise classified statistics of labour in India</vt:lpstr>
      <vt:lpstr>Gender-cum-Age wise classified statistics</vt:lpstr>
      <vt:lpstr>Gender-cum-Activity wise classified statistics</vt:lpstr>
      <vt:lpstr>Gender-cum-Activity wise classified statistics</vt:lpstr>
      <vt:lpstr>Activity wise classified statistics</vt:lpstr>
      <vt:lpstr>Activity wise classified statistics</vt:lpstr>
      <vt:lpstr>Children death statistics</vt:lpstr>
      <vt:lpstr>Ending on a slightly good note</vt:lpstr>
      <vt:lpstr>Effects of Child labour on Economic Development</vt:lpstr>
      <vt:lpstr>Slide 22</vt:lpstr>
      <vt:lpstr>   Micro family level </vt:lpstr>
      <vt:lpstr>Contd.</vt:lpstr>
      <vt:lpstr>    Do you Know?</vt:lpstr>
      <vt:lpstr> Macroeconomic Level</vt:lpstr>
      <vt:lpstr>Slide 27</vt:lpstr>
      <vt:lpstr>Contd.</vt:lpstr>
      <vt:lpstr>    Contd.</vt:lpstr>
      <vt:lpstr>Effects of Child labour on Technological Development</vt:lpstr>
      <vt:lpstr>Slide 31</vt:lpstr>
      <vt:lpstr>Effects of Child labour on Social Development</vt:lpstr>
      <vt:lpstr>Effects on income inequality</vt:lpstr>
      <vt:lpstr>Effects on gender inequality</vt:lpstr>
      <vt:lpstr>                                           Summary</vt:lpstr>
      <vt:lpstr>Case Study</vt:lpstr>
      <vt:lpstr>Aim and Background</vt:lpstr>
      <vt:lpstr>Action</vt:lpstr>
      <vt:lpstr>Effects</vt:lpstr>
      <vt:lpstr>Achievements</vt:lpstr>
      <vt:lpstr>Slide 41</vt:lpstr>
      <vt:lpstr>Fight Against Child Labour in India</vt:lpstr>
      <vt:lpstr>National Legislation and Policies Against Child Labour in India </vt:lpstr>
      <vt:lpstr>Slide 44</vt:lpstr>
      <vt:lpstr>Slide 45</vt:lpstr>
      <vt:lpstr>Slide 46</vt:lpstr>
      <vt:lpstr>Slide 47</vt:lpstr>
      <vt:lpstr>Private Institutions and NGO’s against Child Labour</vt:lpstr>
      <vt:lpstr>Slide 49</vt:lpstr>
      <vt:lpstr>Slide 50</vt:lpstr>
      <vt:lpstr>Slide 51</vt:lpstr>
      <vt:lpstr>Case study on Sivakasi fireworks industry</vt:lpstr>
      <vt:lpstr>CHILDREN AT FIREWORK</vt:lpstr>
      <vt:lpstr>CHILDREN AT FIREWORK</vt:lpstr>
      <vt:lpstr>Health issues </vt:lpstr>
      <vt:lpstr>Slide 56</vt:lpstr>
      <vt:lpstr>Slide 57</vt:lpstr>
      <vt:lpstr> </vt:lpstr>
      <vt:lpstr>Slide 59</vt:lpstr>
      <vt:lpstr>Slide 60</vt:lpstr>
      <vt:lpstr> Heart –touching case</vt:lpstr>
      <vt:lpstr>Slide 62</vt:lpstr>
      <vt:lpstr>Slide 63</vt:lpstr>
      <vt:lpstr>CONCLUSION</vt:lpstr>
      <vt:lpstr>Slide 65</vt:lpstr>
      <vt:lpstr>Slide 66</vt:lpstr>
    </vt:vector>
  </TitlesOfParts>
  <Company>Office</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MAUNIL VYAS</dc:creator>
  <cp:lastModifiedBy>Ramkabir</cp:lastModifiedBy>
  <cp:revision>477</cp:revision>
  <dcterms:created xsi:type="dcterms:W3CDTF">2016-04-23T19:03:31Z</dcterms:created>
  <dcterms:modified xsi:type="dcterms:W3CDTF">2016-04-24T17:39:31Z</dcterms:modified>
</cp:coreProperties>
</file>